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40"/>
  </p:notesMasterIdLst>
  <p:handoutMasterIdLst>
    <p:handoutMasterId r:id="rId41"/>
  </p:handoutMasterIdLst>
  <p:sldIdLst>
    <p:sldId id="455" r:id="rId4"/>
    <p:sldId id="453" r:id="rId5"/>
    <p:sldId id="508" r:id="rId6"/>
    <p:sldId id="524" r:id="rId7"/>
    <p:sldId id="502" r:id="rId8"/>
    <p:sldId id="509" r:id="rId9"/>
    <p:sldId id="538" r:id="rId10"/>
    <p:sldId id="539" r:id="rId11"/>
    <p:sldId id="540" r:id="rId12"/>
    <p:sldId id="541" r:id="rId13"/>
    <p:sldId id="511" r:id="rId14"/>
    <p:sldId id="514" r:id="rId15"/>
    <p:sldId id="515" r:id="rId16"/>
    <p:sldId id="517" r:id="rId17"/>
    <p:sldId id="513" r:id="rId18"/>
    <p:sldId id="518" r:id="rId19"/>
    <p:sldId id="519" r:id="rId20"/>
    <p:sldId id="522" r:id="rId21"/>
    <p:sldId id="523" r:id="rId22"/>
    <p:sldId id="521" r:id="rId23"/>
    <p:sldId id="503" r:id="rId24"/>
    <p:sldId id="525" r:id="rId25"/>
    <p:sldId id="527" r:id="rId26"/>
    <p:sldId id="528" r:id="rId27"/>
    <p:sldId id="529" r:id="rId28"/>
    <p:sldId id="530" r:id="rId29"/>
    <p:sldId id="531" r:id="rId30"/>
    <p:sldId id="532" r:id="rId31"/>
    <p:sldId id="533" r:id="rId32"/>
    <p:sldId id="534" r:id="rId33"/>
    <p:sldId id="535" r:id="rId34"/>
    <p:sldId id="536" r:id="rId35"/>
    <p:sldId id="537" r:id="rId36"/>
    <p:sldId id="526" r:id="rId37"/>
    <p:sldId id="463" r:id="rId38"/>
    <p:sldId id="456" r:id="rId39"/>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560" autoAdjust="0"/>
    <p:restoredTop sz="80927" autoAdjust="0"/>
  </p:normalViewPr>
  <p:slideViewPr>
    <p:cSldViewPr>
      <p:cViewPr varScale="1">
        <p:scale>
          <a:sx n="129" d="100"/>
          <a:sy n="129" d="100"/>
        </p:scale>
        <p:origin x="232" y="312"/>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commentAuthors" Target="commentAuthor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viewProps" Target="view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presProps" Target="presProp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tableStyles" Target="tableStyles.xml"/><Relationship Id="rId20" Type="http://schemas.openxmlformats.org/officeDocument/2006/relationships/slide" Target="slides/slide17.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2023/4/6</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2023/4/6</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11</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20</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22</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23</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4229100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37257787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34</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27590180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175035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gif"/><Relationship Id="rId4" Type="http://schemas.openxmlformats.org/officeDocument/2006/relationships/image" Target="../media/image10.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17/06/relationships/model3d" Target="../media/model3d1.glb"/><Relationship Id="rId7" Type="http://schemas.openxmlformats.org/officeDocument/2006/relationships/image" Target="../media/image16.png"/><Relationship Id="rId12"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2.png"/><Relationship Id="rId11" Type="http://schemas.openxmlformats.org/officeDocument/2006/relationships/image" Target="../media/image14.png"/><Relationship Id="rId5" Type="http://schemas.openxmlformats.org/officeDocument/2006/relationships/image" Target="../media/image11.png"/><Relationship Id="rId10"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9.jpeg"/><Relationship Id="rId4" Type="http://schemas.openxmlformats.org/officeDocument/2006/relationships/image" Target="../media/image10.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5.gif"/></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2.png"/></Relationships>
</file>

<file path=ppt/slides/_rels/slide19.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3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级本科生毕业设计中期答辩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眼动幅度小</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852936"/>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2EA6EE44-BB2A-D484-DE8A-984676321A7A}"/>
                  </a:ext>
                </a:extLst>
              </p:cNvPr>
              <p:cNvSpPr txBox="1"/>
              <p:nvPr/>
            </p:nvSpPr>
            <p:spPr>
              <a:xfrm>
                <a:off x="2967625" y="2204864"/>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2204864"/>
                <a:ext cx="6256750" cy="528093"/>
              </a:xfrm>
              <a:prstGeom prst="rect">
                <a:avLst/>
              </a:prstGeom>
              <a:blipFill>
                <a:blip r:embed="rId3"/>
                <a:stretch>
                  <a:fillRect b="-23256"/>
                </a:stretch>
              </a:blipFill>
            </p:spPr>
            <p:txBody>
              <a:bodyPr/>
              <a:lstStyle/>
              <a:p>
                <a:r>
                  <a:rPr lang="en-CN">
                    <a:noFill/>
                  </a:rPr>
                  <a:t> </a:t>
                </a:r>
              </a:p>
            </p:txBody>
          </p:sp>
        </mc:Fallback>
      </mc:AlternateContent>
      <p:pic>
        <p:nvPicPr>
          <p:cNvPr id="8" name="Picture 7">
            <a:extLst>
              <a:ext uri="{FF2B5EF4-FFF2-40B4-BE49-F238E27FC236}">
                <a16:creationId xmlns:a16="http://schemas.microsoft.com/office/drawing/2014/main" id="{A781D636-9B68-C8E8-6991-33A307927488}"/>
              </a:ext>
            </a:extLst>
          </p:cNvPr>
          <p:cNvPicPr>
            <a:picLocks noChangeAspect="1"/>
          </p:cNvPicPr>
          <p:nvPr/>
        </p:nvPicPr>
        <p:blipFill>
          <a:blip r:embed="rId4"/>
          <a:stretch>
            <a:fillRect/>
          </a:stretch>
        </p:blipFill>
        <p:spPr>
          <a:xfrm>
            <a:off x="3252800" y="3501008"/>
            <a:ext cx="5686400" cy="3125208"/>
          </a:xfrm>
          <a:prstGeom prst="rect">
            <a:avLst/>
          </a:prstGeom>
        </p:spPr>
      </p:pic>
    </p:spTree>
    <p:extLst>
      <p:ext uri="{BB962C8B-B14F-4D97-AF65-F5344CB8AC3E}">
        <p14:creationId xmlns:p14="http://schemas.microsoft.com/office/powerpoint/2010/main" val="296239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877802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32661243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72"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grpSp>
        <p:nvGrpSpPr>
          <p:cNvPr id="8" name="Group 7">
            <a:extLst>
              <a:ext uri="{FF2B5EF4-FFF2-40B4-BE49-F238E27FC236}">
                <a16:creationId xmlns:a16="http://schemas.microsoft.com/office/drawing/2014/main" id="{DA9AB239-1EFD-90AC-678F-0895EC7000A9}"/>
              </a:ext>
            </a:extLst>
          </p:cNvPr>
          <p:cNvGrpSpPr/>
          <p:nvPr/>
        </p:nvGrpSpPr>
        <p:grpSpPr>
          <a:xfrm>
            <a:off x="3897404" y="2315882"/>
            <a:ext cx="3911506" cy="3904306"/>
            <a:chOff x="3400650" y="1550504"/>
            <a:chExt cx="5047824" cy="5038533"/>
          </a:xfrm>
        </p:grpSpPr>
        <p:sp>
          <p:nvSpPr>
            <p:cNvPr id="17" name="Rectangle 16">
              <a:extLst>
                <a:ext uri="{FF2B5EF4-FFF2-40B4-BE49-F238E27FC236}">
                  <a16:creationId xmlns:a16="http://schemas.microsoft.com/office/drawing/2014/main" id="{83471FB5-4FC7-C71D-A4D9-1F10BEAE6C1D}"/>
                </a:ext>
              </a:extLst>
            </p:cNvPr>
            <p:cNvSpPr/>
            <p:nvPr/>
          </p:nvSpPr>
          <p:spPr>
            <a:xfrm>
              <a:off x="4412975" y="1902376"/>
              <a:ext cx="3023174" cy="653143"/>
            </a:xfrm>
            <a:prstGeom prst="rect">
              <a:avLst/>
            </a:prstGeom>
            <a:solidFill>
              <a:schemeClr val="accent1">
                <a:lumMod val="20000"/>
                <a:lumOff val="80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TRANSLATING</a:t>
              </a:r>
            </a:p>
          </p:txBody>
        </p:sp>
        <p:sp>
          <p:nvSpPr>
            <p:cNvPr id="18" name="Rectangle 17">
              <a:extLst>
                <a:ext uri="{FF2B5EF4-FFF2-40B4-BE49-F238E27FC236}">
                  <a16:creationId xmlns:a16="http://schemas.microsoft.com/office/drawing/2014/main" id="{625D38A1-98BE-D102-4255-5D9BBBF107DF}"/>
                </a:ext>
              </a:extLst>
            </p:cNvPr>
            <p:cNvSpPr/>
            <p:nvPr/>
          </p:nvSpPr>
          <p:spPr>
            <a:xfrm rot="16200000">
              <a:off x="2574816" y="3740535"/>
              <a:ext cx="3023174" cy="653143"/>
            </a:xfrm>
            <a:prstGeom prst="rect">
              <a:avLst/>
            </a:prstGeom>
            <a:solidFill>
              <a:schemeClr val="tx2">
                <a:lumMod val="20000"/>
                <a:lumOff val="80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ROTATING</a:t>
              </a:r>
            </a:p>
          </p:txBody>
        </p:sp>
        <p:sp>
          <p:nvSpPr>
            <p:cNvPr id="19" name="Rectangle 18">
              <a:extLst>
                <a:ext uri="{FF2B5EF4-FFF2-40B4-BE49-F238E27FC236}">
                  <a16:creationId xmlns:a16="http://schemas.microsoft.com/office/drawing/2014/main" id="{E617C434-0861-84EA-F812-E3A62AF68485}"/>
                </a:ext>
              </a:extLst>
            </p:cNvPr>
            <p:cNvSpPr/>
            <p:nvPr/>
          </p:nvSpPr>
          <p:spPr>
            <a:xfrm>
              <a:off x="4412975" y="5578694"/>
              <a:ext cx="3023174" cy="653143"/>
            </a:xfrm>
            <a:prstGeom prst="rect">
              <a:avLst/>
            </a:prstGeom>
            <a:solidFill>
              <a:schemeClr val="bg1">
                <a:lumMod val="75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CANCEL</a:t>
              </a:r>
            </a:p>
          </p:txBody>
        </p:sp>
        <p:sp>
          <p:nvSpPr>
            <p:cNvPr id="20" name="Rectangle 19">
              <a:extLst>
                <a:ext uri="{FF2B5EF4-FFF2-40B4-BE49-F238E27FC236}">
                  <a16:creationId xmlns:a16="http://schemas.microsoft.com/office/drawing/2014/main" id="{658CDA51-ED0C-47D0-BDCA-0B2AFDC3A5A0}"/>
                </a:ext>
              </a:extLst>
            </p:cNvPr>
            <p:cNvSpPr/>
            <p:nvPr/>
          </p:nvSpPr>
          <p:spPr>
            <a:xfrm rot="5400000">
              <a:off x="6251134" y="3740535"/>
              <a:ext cx="3023174" cy="653143"/>
            </a:xfrm>
            <a:prstGeom prst="rect">
              <a:avLst/>
            </a:prstGeom>
            <a:solidFill>
              <a:srgbClr val="00EAF1">
                <a:alpha val="5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RESCALING</a:t>
              </a:r>
            </a:p>
          </p:txBody>
        </p:sp>
        <p:sp>
          <p:nvSpPr>
            <p:cNvPr id="21" name="Triangle 20">
              <a:extLst>
                <a:ext uri="{FF2B5EF4-FFF2-40B4-BE49-F238E27FC236}">
                  <a16:creationId xmlns:a16="http://schemas.microsoft.com/office/drawing/2014/main" id="{645F0FB0-D893-A183-B018-DECB7E3CB883}"/>
                </a:ext>
              </a:extLst>
            </p:cNvPr>
            <p:cNvSpPr/>
            <p:nvPr/>
          </p:nvSpPr>
          <p:spPr>
            <a:xfrm>
              <a:off x="4412975" y="1550504"/>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Triangle 21">
              <a:extLst>
                <a:ext uri="{FF2B5EF4-FFF2-40B4-BE49-F238E27FC236}">
                  <a16:creationId xmlns:a16="http://schemas.microsoft.com/office/drawing/2014/main" id="{DECCBE58-5B27-FFBB-7CFD-3B933C3F5E2A}"/>
                </a:ext>
              </a:extLst>
            </p:cNvPr>
            <p:cNvSpPr/>
            <p:nvPr/>
          </p:nvSpPr>
          <p:spPr>
            <a:xfrm rot="5400000">
              <a:off x="6790106" y="3920326"/>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riangle 22">
              <a:extLst>
                <a:ext uri="{FF2B5EF4-FFF2-40B4-BE49-F238E27FC236}">
                  <a16:creationId xmlns:a16="http://schemas.microsoft.com/office/drawing/2014/main" id="{85D922C6-5DAA-3335-C493-A84517D048A4}"/>
                </a:ext>
              </a:extLst>
            </p:cNvPr>
            <p:cNvSpPr/>
            <p:nvPr/>
          </p:nvSpPr>
          <p:spPr>
            <a:xfrm rot="10800000">
              <a:off x="4412975" y="6295475"/>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Triangle 23">
              <a:extLst>
                <a:ext uri="{FF2B5EF4-FFF2-40B4-BE49-F238E27FC236}">
                  <a16:creationId xmlns:a16="http://schemas.microsoft.com/office/drawing/2014/main" id="{61438061-428B-A4E3-CDD6-5C076CF1CA8B}"/>
                </a:ext>
              </a:extLst>
            </p:cNvPr>
            <p:cNvSpPr/>
            <p:nvPr/>
          </p:nvSpPr>
          <p:spPr>
            <a:xfrm rot="16200000">
              <a:off x="2035844" y="3920326"/>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40181709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grpSp>
        <p:nvGrpSpPr>
          <p:cNvPr id="8" name="Group 7">
            <a:extLst>
              <a:ext uri="{FF2B5EF4-FFF2-40B4-BE49-F238E27FC236}">
                <a16:creationId xmlns:a16="http://schemas.microsoft.com/office/drawing/2014/main" id="{DA9AB239-1EFD-90AC-678F-0895EC7000A9}"/>
              </a:ext>
            </a:extLst>
          </p:cNvPr>
          <p:cNvGrpSpPr/>
          <p:nvPr/>
        </p:nvGrpSpPr>
        <p:grpSpPr>
          <a:xfrm>
            <a:off x="3897404" y="2315882"/>
            <a:ext cx="3911506" cy="3904306"/>
            <a:chOff x="3400650" y="1550504"/>
            <a:chExt cx="5047824" cy="5038533"/>
          </a:xfrm>
        </p:grpSpPr>
        <p:sp>
          <p:nvSpPr>
            <p:cNvPr id="17" name="Rectangle 16">
              <a:extLst>
                <a:ext uri="{FF2B5EF4-FFF2-40B4-BE49-F238E27FC236}">
                  <a16:creationId xmlns:a16="http://schemas.microsoft.com/office/drawing/2014/main" id="{83471FB5-4FC7-C71D-A4D9-1F10BEAE6C1D}"/>
                </a:ext>
              </a:extLst>
            </p:cNvPr>
            <p:cNvSpPr/>
            <p:nvPr/>
          </p:nvSpPr>
          <p:spPr>
            <a:xfrm>
              <a:off x="4412975" y="1902376"/>
              <a:ext cx="3023174" cy="653143"/>
            </a:xfrm>
            <a:prstGeom prst="rect">
              <a:avLst/>
            </a:prstGeom>
            <a:solidFill>
              <a:schemeClr val="accent1">
                <a:lumMod val="20000"/>
                <a:lumOff val="80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TRANSLATING</a:t>
              </a:r>
            </a:p>
          </p:txBody>
        </p:sp>
        <p:sp>
          <p:nvSpPr>
            <p:cNvPr id="18" name="Rectangle 17">
              <a:extLst>
                <a:ext uri="{FF2B5EF4-FFF2-40B4-BE49-F238E27FC236}">
                  <a16:creationId xmlns:a16="http://schemas.microsoft.com/office/drawing/2014/main" id="{625D38A1-98BE-D102-4255-5D9BBBF107DF}"/>
                </a:ext>
              </a:extLst>
            </p:cNvPr>
            <p:cNvSpPr/>
            <p:nvPr/>
          </p:nvSpPr>
          <p:spPr>
            <a:xfrm rot="16200000">
              <a:off x="2574816" y="3740535"/>
              <a:ext cx="3023174" cy="653143"/>
            </a:xfrm>
            <a:prstGeom prst="rect">
              <a:avLst/>
            </a:prstGeom>
            <a:solidFill>
              <a:schemeClr val="tx2">
                <a:lumMod val="20000"/>
                <a:lumOff val="80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ROTATING</a:t>
              </a:r>
            </a:p>
          </p:txBody>
        </p:sp>
        <p:sp>
          <p:nvSpPr>
            <p:cNvPr id="19" name="Rectangle 18">
              <a:extLst>
                <a:ext uri="{FF2B5EF4-FFF2-40B4-BE49-F238E27FC236}">
                  <a16:creationId xmlns:a16="http://schemas.microsoft.com/office/drawing/2014/main" id="{E617C434-0861-84EA-F812-E3A62AF68485}"/>
                </a:ext>
              </a:extLst>
            </p:cNvPr>
            <p:cNvSpPr/>
            <p:nvPr/>
          </p:nvSpPr>
          <p:spPr>
            <a:xfrm>
              <a:off x="4412975" y="5578694"/>
              <a:ext cx="3023174" cy="653143"/>
            </a:xfrm>
            <a:prstGeom prst="rect">
              <a:avLst/>
            </a:prstGeom>
            <a:solidFill>
              <a:schemeClr val="bg1">
                <a:lumMod val="75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CANCEL</a:t>
              </a:r>
            </a:p>
          </p:txBody>
        </p:sp>
        <p:sp>
          <p:nvSpPr>
            <p:cNvPr id="20" name="Rectangle 19">
              <a:extLst>
                <a:ext uri="{FF2B5EF4-FFF2-40B4-BE49-F238E27FC236}">
                  <a16:creationId xmlns:a16="http://schemas.microsoft.com/office/drawing/2014/main" id="{658CDA51-ED0C-47D0-BDCA-0B2AFDC3A5A0}"/>
                </a:ext>
              </a:extLst>
            </p:cNvPr>
            <p:cNvSpPr/>
            <p:nvPr/>
          </p:nvSpPr>
          <p:spPr>
            <a:xfrm rot="5400000">
              <a:off x="6251134" y="3740535"/>
              <a:ext cx="3023174" cy="653143"/>
            </a:xfrm>
            <a:prstGeom prst="rect">
              <a:avLst/>
            </a:prstGeom>
            <a:solidFill>
              <a:srgbClr val="00EAF1">
                <a:alpha val="5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RESCALING</a:t>
              </a:r>
            </a:p>
          </p:txBody>
        </p:sp>
        <p:sp>
          <p:nvSpPr>
            <p:cNvPr id="21" name="Triangle 20">
              <a:extLst>
                <a:ext uri="{FF2B5EF4-FFF2-40B4-BE49-F238E27FC236}">
                  <a16:creationId xmlns:a16="http://schemas.microsoft.com/office/drawing/2014/main" id="{645F0FB0-D893-A183-B018-DECB7E3CB883}"/>
                </a:ext>
              </a:extLst>
            </p:cNvPr>
            <p:cNvSpPr/>
            <p:nvPr/>
          </p:nvSpPr>
          <p:spPr>
            <a:xfrm>
              <a:off x="4412975" y="1550504"/>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2" name="Triangle 21">
              <a:extLst>
                <a:ext uri="{FF2B5EF4-FFF2-40B4-BE49-F238E27FC236}">
                  <a16:creationId xmlns:a16="http://schemas.microsoft.com/office/drawing/2014/main" id="{DECCBE58-5B27-FFBB-7CFD-3B933C3F5E2A}"/>
                </a:ext>
              </a:extLst>
            </p:cNvPr>
            <p:cNvSpPr/>
            <p:nvPr/>
          </p:nvSpPr>
          <p:spPr>
            <a:xfrm rot="5400000">
              <a:off x="6790106" y="3920326"/>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3" name="Triangle 22">
              <a:extLst>
                <a:ext uri="{FF2B5EF4-FFF2-40B4-BE49-F238E27FC236}">
                  <a16:creationId xmlns:a16="http://schemas.microsoft.com/office/drawing/2014/main" id="{85D922C6-5DAA-3335-C493-A84517D048A4}"/>
                </a:ext>
              </a:extLst>
            </p:cNvPr>
            <p:cNvSpPr/>
            <p:nvPr/>
          </p:nvSpPr>
          <p:spPr>
            <a:xfrm rot="10800000">
              <a:off x="4412975" y="6295475"/>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Triangle 23">
              <a:extLst>
                <a:ext uri="{FF2B5EF4-FFF2-40B4-BE49-F238E27FC236}">
                  <a16:creationId xmlns:a16="http://schemas.microsoft.com/office/drawing/2014/main" id="{61438061-428B-A4E3-CDD6-5C076CF1CA8B}"/>
                </a:ext>
              </a:extLst>
            </p:cNvPr>
            <p:cNvSpPr/>
            <p:nvPr/>
          </p:nvSpPr>
          <p:spPr>
            <a:xfrm rot="16200000">
              <a:off x="2035844" y="3920326"/>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7"/>
          <a:stretch>
            <a:fillRect/>
          </a:stretch>
        </p:blipFill>
        <p:spPr>
          <a:xfrm>
            <a:off x="5399143" y="2324900"/>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8"/>
          <a:stretch>
            <a:fillRect/>
          </a:stretch>
        </p:blipFill>
        <p:spPr>
          <a:xfrm>
            <a:off x="5721642" y="2652371"/>
            <a:ext cx="720000" cy="72000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1">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6062864" y="3002006"/>
            <a:ext cx="2564591" cy="2435278"/>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2"/>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cxnSp>
        <p:nvCxnSpPr>
          <p:cNvPr id="26" name="Straight Arrow Connector 25">
            <a:extLst>
              <a:ext uri="{FF2B5EF4-FFF2-40B4-BE49-F238E27FC236}">
                <a16:creationId xmlns:a16="http://schemas.microsoft.com/office/drawing/2014/main" id="{18D70A31-3FD3-FBCC-5B4D-757D5ED96763}"/>
              </a:ext>
            </a:extLst>
          </p:cNvPr>
          <p:cNvCxnSpPr>
            <a:cxnSpLocks/>
          </p:cNvCxnSpPr>
          <p:nvPr/>
        </p:nvCxnSpPr>
        <p:spPr bwMode="auto">
          <a:xfrm>
            <a:off x="6528048" y="4348870"/>
            <a:ext cx="1224136" cy="0"/>
          </a:xfrm>
          <a:prstGeom prst="straightConnector1">
            <a:avLst/>
          </a:prstGeom>
          <a:solidFill>
            <a:schemeClr val="accent1"/>
          </a:solidFill>
          <a:ln w="50800" cap="flat" cmpd="sng" algn="ctr">
            <a:solidFill>
              <a:schemeClr val="tx1"/>
            </a:solidFill>
            <a:prstDash val="solid"/>
            <a:round/>
            <a:headEnd type="none" w="med" len="med"/>
            <a:tailEnd type="arrow"/>
          </a:ln>
        </p:spPr>
      </p:cxnSp>
    </p:spTree>
    <p:extLst>
      <p:ext uri="{BB962C8B-B14F-4D97-AF65-F5344CB8AC3E}">
        <p14:creationId xmlns:p14="http://schemas.microsoft.com/office/powerpoint/2010/main" val="3507211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1968603934"/>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grpSp>
        <p:nvGrpSpPr>
          <p:cNvPr id="7" name="Group 6">
            <a:extLst>
              <a:ext uri="{FF2B5EF4-FFF2-40B4-BE49-F238E27FC236}">
                <a16:creationId xmlns:a16="http://schemas.microsoft.com/office/drawing/2014/main" id="{37C24AC6-5D65-25FF-F988-83407ACDCE0F}"/>
              </a:ext>
            </a:extLst>
          </p:cNvPr>
          <p:cNvGrpSpPr/>
          <p:nvPr/>
        </p:nvGrpSpPr>
        <p:grpSpPr>
          <a:xfrm>
            <a:off x="5935202" y="2590249"/>
            <a:ext cx="3911506" cy="3904306"/>
            <a:chOff x="3400650" y="1550504"/>
            <a:chExt cx="5047824" cy="5038533"/>
          </a:xfrm>
        </p:grpSpPr>
        <p:sp>
          <p:nvSpPr>
            <p:cNvPr id="9" name="Rectangle 8">
              <a:extLst>
                <a:ext uri="{FF2B5EF4-FFF2-40B4-BE49-F238E27FC236}">
                  <a16:creationId xmlns:a16="http://schemas.microsoft.com/office/drawing/2014/main" id="{B155421E-22C9-90AD-0039-11EE1AF20068}"/>
                </a:ext>
              </a:extLst>
            </p:cNvPr>
            <p:cNvSpPr/>
            <p:nvPr/>
          </p:nvSpPr>
          <p:spPr>
            <a:xfrm>
              <a:off x="4412975" y="1902376"/>
              <a:ext cx="3023174" cy="653143"/>
            </a:xfrm>
            <a:prstGeom prst="rect">
              <a:avLst/>
            </a:prstGeom>
            <a:solidFill>
              <a:schemeClr val="accent1">
                <a:lumMod val="20000"/>
                <a:lumOff val="80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TRANSLATING</a:t>
              </a:r>
            </a:p>
          </p:txBody>
        </p:sp>
        <p:sp>
          <p:nvSpPr>
            <p:cNvPr id="13" name="Rectangle 12">
              <a:extLst>
                <a:ext uri="{FF2B5EF4-FFF2-40B4-BE49-F238E27FC236}">
                  <a16:creationId xmlns:a16="http://schemas.microsoft.com/office/drawing/2014/main" id="{6A527DE6-58B1-D31C-181C-6CC1E91C560C}"/>
                </a:ext>
              </a:extLst>
            </p:cNvPr>
            <p:cNvSpPr/>
            <p:nvPr/>
          </p:nvSpPr>
          <p:spPr>
            <a:xfrm rot="16200000">
              <a:off x="2574816" y="3740535"/>
              <a:ext cx="3023174" cy="653143"/>
            </a:xfrm>
            <a:prstGeom prst="rect">
              <a:avLst/>
            </a:prstGeom>
            <a:solidFill>
              <a:schemeClr val="tx2">
                <a:lumMod val="20000"/>
                <a:lumOff val="80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ROTATING</a:t>
              </a:r>
            </a:p>
          </p:txBody>
        </p:sp>
        <p:sp>
          <p:nvSpPr>
            <p:cNvPr id="15" name="Rectangle 14">
              <a:extLst>
                <a:ext uri="{FF2B5EF4-FFF2-40B4-BE49-F238E27FC236}">
                  <a16:creationId xmlns:a16="http://schemas.microsoft.com/office/drawing/2014/main" id="{14151152-6E9A-241D-AD7B-931BB32EFFA6}"/>
                </a:ext>
              </a:extLst>
            </p:cNvPr>
            <p:cNvSpPr/>
            <p:nvPr/>
          </p:nvSpPr>
          <p:spPr>
            <a:xfrm>
              <a:off x="4412975" y="5578694"/>
              <a:ext cx="3023174" cy="653143"/>
            </a:xfrm>
            <a:prstGeom prst="rect">
              <a:avLst/>
            </a:prstGeom>
            <a:solidFill>
              <a:schemeClr val="bg1">
                <a:lumMod val="75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CANCEL</a:t>
              </a:r>
            </a:p>
          </p:txBody>
        </p:sp>
        <p:sp>
          <p:nvSpPr>
            <p:cNvPr id="16" name="Rectangle 15">
              <a:extLst>
                <a:ext uri="{FF2B5EF4-FFF2-40B4-BE49-F238E27FC236}">
                  <a16:creationId xmlns:a16="http://schemas.microsoft.com/office/drawing/2014/main" id="{E0E48353-E105-A5FE-BBC6-253E6A890075}"/>
                </a:ext>
              </a:extLst>
            </p:cNvPr>
            <p:cNvSpPr/>
            <p:nvPr/>
          </p:nvSpPr>
          <p:spPr>
            <a:xfrm rot="5400000">
              <a:off x="6251134" y="3740535"/>
              <a:ext cx="3023174" cy="653143"/>
            </a:xfrm>
            <a:prstGeom prst="rect">
              <a:avLst/>
            </a:prstGeom>
            <a:solidFill>
              <a:srgbClr val="00EAF1">
                <a:alpha val="5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RESCALING</a:t>
              </a:r>
            </a:p>
          </p:txBody>
        </p:sp>
        <p:sp>
          <p:nvSpPr>
            <p:cNvPr id="17" name="Triangle 16">
              <a:extLst>
                <a:ext uri="{FF2B5EF4-FFF2-40B4-BE49-F238E27FC236}">
                  <a16:creationId xmlns:a16="http://schemas.microsoft.com/office/drawing/2014/main" id="{ACE051B8-60E7-7303-2C5A-861BCE23DD1D}"/>
                </a:ext>
              </a:extLst>
            </p:cNvPr>
            <p:cNvSpPr/>
            <p:nvPr/>
          </p:nvSpPr>
          <p:spPr>
            <a:xfrm>
              <a:off x="4412975" y="1550504"/>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riangle 17">
              <a:extLst>
                <a:ext uri="{FF2B5EF4-FFF2-40B4-BE49-F238E27FC236}">
                  <a16:creationId xmlns:a16="http://schemas.microsoft.com/office/drawing/2014/main" id="{4DEE74D2-5D27-8D4A-5A4B-9D863097675B}"/>
                </a:ext>
              </a:extLst>
            </p:cNvPr>
            <p:cNvSpPr/>
            <p:nvPr/>
          </p:nvSpPr>
          <p:spPr>
            <a:xfrm rot="5400000">
              <a:off x="6790106" y="3920326"/>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Triangle 18">
              <a:extLst>
                <a:ext uri="{FF2B5EF4-FFF2-40B4-BE49-F238E27FC236}">
                  <a16:creationId xmlns:a16="http://schemas.microsoft.com/office/drawing/2014/main" id="{EB6A0C18-81ED-8111-E541-03D1C691E375}"/>
                </a:ext>
              </a:extLst>
            </p:cNvPr>
            <p:cNvSpPr/>
            <p:nvPr/>
          </p:nvSpPr>
          <p:spPr>
            <a:xfrm rot="10800000">
              <a:off x="4412975" y="6295475"/>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Triangle 19">
              <a:extLst>
                <a:ext uri="{FF2B5EF4-FFF2-40B4-BE49-F238E27FC236}">
                  <a16:creationId xmlns:a16="http://schemas.microsoft.com/office/drawing/2014/main" id="{54645ED9-2D6C-058E-C976-59AC27C4EA16}"/>
                </a:ext>
              </a:extLst>
            </p:cNvPr>
            <p:cNvSpPr/>
            <p:nvPr/>
          </p:nvSpPr>
          <p:spPr>
            <a:xfrm rot="16200000">
              <a:off x="2035844" y="3920326"/>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9"/>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9"/>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grpSp>
        <p:nvGrpSpPr>
          <p:cNvPr id="7" name="Group 6">
            <a:extLst>
              <a:ext uri="{FF2B5EF4-FFF2-40B4-BE49-F238E27FC236}">
                <a16:creationId xmlns:a16="http://schemas.microsoft.com/office/drawing/2014/main" id="{37C24AC6-5D65-25FF-F988-83407ACDCE0F}"/>
              </a:ext>
            </a:extLst>
          </p:cNvPr>
          <p:cNvGrpSpPr/>
          <p:nvPr/>
        </p:nvGrpSpPr>
        <p:grpSpPr>
          <a:xfrm>
            <a:off x="5935202" y="2590249"/>
            <a:ext cx="3911506" cy="3904306"/>
            <a:chOff x="3400650" y="1550504"/>
            <a:chExt cx="5047824" cy="5038533"/>
          </a:xfrm>
        </p:grpSpPr>
        <p:sp>
          <p:nvSpPr>
            <p:cNvPr id="9" name="Rectangle 8">
              <a:extLst>
                <a:ext uri="{FF2B5EF4-FFF2-40B4-BE49-F238E27FC236}">
                  <a16:creationId xmlns:a16="http://schemas.microsoft.com/office/drawing/2014/main" id="{B155421E-22C9-90AD-0039-11EE1AF20068}"/>
                </a:ext>
              </a:extLst>
            </p:cNvPr>
            <p:cNvSpPr/>
            <p:nvPr/>
          </p:nvSpPr>
          <p:spPr>
            <a:xfrm>
              <a:off x="4412975" y="1902376"/>
              <a:ext cx="3023174" cy="653143"/>
            </a:xfrm>
            <a:prstGeom prst="rect">
              <a:avLst/>
            </a:prstGeom>
            <a:solidFill>
              <a:schemeClr val="accent1">
                <a:lumMod val="20000"/>
                <a:lumOff val="80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TRANSLATING</a:t>
              </a:r>
            </a:p>
          </p:txBody>
        </p:sp>
        <p:sp>
          <p:nvSpPr>
            <p:cNvPr id="13" name="Rectangle 12">
              <a:extLst>
                <a:ext uri="{FF2B5EF4-FFF2-40B4-BE49-F238E27FC236}">
                  <a16:creationId xmlns:a16="http://schemas.microsoft.com/office/drawing/2014/main" id="{6A527DE6-58B1-D31C-181C-6CC1E91C560C}"/>
                </a:ext>
              </a:extLst>
            </p:cNvPr>
            <p:cNvSpPr/>
            <p:nvPr/>
          </p:nvSpPr>
          <p:spPr>
            <a:xfrm rot="16200000">
              <a:off x="2574816" y="3740535"/>
              <a:ext cx="3023174" cy="653143"/>
            </a:xfrm>
            <a:prstGeom prst="rect">
              <a:avLst/>
            </a:prstGeom>
            <a:solidFill>
              <a:schemeClr val="tx2">
                <a:lumMod val="20000"/>
                <a:lumOff val="80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ROTATING</a:t>
              </a:r>
            </a:p>
          </p:txBody>
        </p:sp>
        <p:sp>
          <p:nvSpPr>
            <p:cNvPr id="15" name="Rectangle 14">
              <a:extLst>
                <a:ext uri="{FF2B5EF4-FFF2-40B4-BE49-F238E27FC236}">
                  <a16:creationId xmlns:a16="http://schemas.microsoft.com/office/drawing/2014/main" id="{14151152-6E9A-241D-AD7B-931BB32EFFA6}"/>
                </a:ext>
              </a:extLst>
            </p:cNvPr>
            <p:cNvSpPr/>
            <p:nvPr/>
          </p:nvSpPr>
          <p:spPr>
            <a:xfrm>
              <a:off x="4412975" y="5578694"/>
              <a:ext cx="3023174" cy="653143"/>
            </a:xfrm>
            <a:prstGeom prst="rect">
              <a:avLst/>
            </a:prstGeom>
            <a:solidFill>
              <a:schemeClr val="bg1">
                <a:lumMod val="75000"/>
                <a:alpha val="5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CANCEL</a:t>
              </a:r>
            </a:p>
          </p:txBody>
        </p:sp>
        <p:sp>
          <p:nvSpPr>
            <p:cNvPr id="16" name="Rectangle 15">
              <a:extLst>
                <a:ext uri="{FF2B5EF4-FFF2-40B4-BE49-F238E27FC236}">
                  <a16:creationId xmlns:a16="http://schemas.microsoft.com/office/drawing/2014/main" id="{E0E48353-E105-A5FE-BBC6-253E6A890075}"/>
                </a:ext>
              </a:extLst>
            </p:cNvPr>
            <p:cNvSpPr/>
            <p:nvPr/>
          </p:nvSpPr>
          <p:spPr>
            <a:xfrm rot="5400000">
              <a:off x="6251134" y="3740535"/>
              <a:ext cx="3023174" cy="653143"/>
            </a:xfrm>
            <a:prstGeom prst="rect">
              <a:avLst/>
            </a:prstGeom>
            <a:solidFill>
              <a:srgbClr val="00EAF1">
                <a:alpha val="50000"/>
              </a:srgb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N" dirty="0">
                  <a:solidFill>
                    <a:schemeClr val="tx1"/>
                  </a:solidFill>
                  <a:latin typeface="Microsoft GothicNeo" panose="02000300000000000000" pitchFamily="2" charset="-127"/>
                  <a:ea typeface="Microsoft GothicNeo" panose="02000300000000000000" pitchFamily="2" charset="-127"/>
                  <a:cs typeface="Microsoft GothicNeo" panose="02000300000000000000" pitchFamily="2" charset="-127"/>
                </a:rPr>
                <a:t>RESCALING</a:t>
              </a:r>
            </a:p>
          </p:txBody>
        </p:sp>
        <p:sp>
          <p:nvSpPr>
            <p:cNvPr id="17" name="Triangle 16">
              <a:extLst>
                <a:ext uri="{FF2B5EF4-FFF2-40B4-BE49-F238E27FC236}">
                  <a16:creationId xmlns:a16="http://schemas.microsoft.com/office/drawing/2014/main" id="{ACE051B8-60E7-7303-2C5A-861BCE23DD1D}"/>
                </a:ext>
              </a:extLst>
            </p:cNvPr>
            <p:cNvSpPr/>
            <p:nvPr/>
          </p:nvSpPr>
          <p:spPr>
            <a:xfrm>
              <a:off x="4412975" y="1550504"/>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riangle 17">
              <a:extLst>
                <a:ext uri="{FF2B5EF4-FFF2-40B4-BE49-F238E27FC236}">
                  <a16:creationId xmlns:a16="http://schemas.microsoft.com/office/drawing/2014/main" id="{4DEE74D2-5D27-8D4A-5A4B-9D863097675B}"/>
                </a:ext>
              </a:extLst>
            </p:cNvPr>
            <p:cNvSpPr/>
            <p:nvPr/>
          </p:nvSpPr>
          <p:spPr>
            <a:xfrm rot="5400000">
              <a:off x="6790106" y="3920326"/>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9" name="Triangle 18">
              <a:extLst>
                <a:ext uri="{FF2B5EF4-FFF2-40B4-BE49-F238E27FC236}">
                  <a16:creationId xmlns:a16="http://schemas.microsoft.com/office/drawing/2014/main" id="{EB6A0C18-81ED-8111-E541-03D1C691E375}"/>
                </a:ext>
              </a:extLst>
            </p:cNvPr>
            <p:cNvSpPr/>
            <p:nvPr/>
          </p:nvSpPr>
          <p:spPr>
            <a:xfrm rot="10800000">
              <a:off x="4412975" y="6295475"/>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0" name="Triangle 19">
              <a:extLst>
                <a:ext uri="{FF2B5EF4-FFF2-40B4-BE49-F238E27FC236}">
                  <a16:creationId xmlns:a16="http://schemas.microsoft.com/office/drawing/2014/main" id="{54645ED9-2D6C-058E-C976-59AC27C4EA16}"/>
                </a:ext>
              </a:extLst>
            </p:cNvPr>
            <p:cNvSpPr/>
            <p:nvPr/>
          </p:nvSpPr>
          <p:spPr>
            <a:xfrm rot="16200000">
              <a:off x="2035844" y="3920326"/>
              <a:ext cx="3023174" cy="2935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grpSp>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9"/>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9"/>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0"/>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1"/>
          <a:stretch>
            <a:fillRect/>
          </a:stretch>
        </p:blipFill>
        <p:spPr>
          <a:xfrm>
            <a:off x="6997717" y="5556671"/>
            <a:ext cx="720000" cy="72000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四、后续计划</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四、后续计划</a:t>
            </a:r>
          </a:p>
        </p:txBody>
      </p:sp>
    </p:spTree>
    <p:extLst>
      <p:ext uri="{BB962C8B-B14F-4D97-AF65-F5344CB8AC3E}">
        <p14:creationId xmlns:p14="http://schemas.microsoft.com/office/powerpoint/2010/main" val="351669481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365225" y="1489169"/>
            <a:ext cx="5461551" cy="4844563"/>
          </a:xfrm>
          <a:prstGeom prst="rect">
            <a:avLst/>
          </a:prstGeom>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9F95C0EA-8540-AF9D-0346-9AFDA6583ACE}"/>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graphicFrame>
        <p:nvGraphicFramePr>
          <p:cNvPr id="5" name="Table 4">
            <a:extLst>
              <a:ext uri="{FF2B5EF4-FFF2-40B4-BE49-F238E27FC236}">
                <a16:creationId xmlns:a16="http://schemas.microsoft.com/office/drawing/2014/main" id="{243DA587-DA32-C111-B5C3-33BC450C2182}"/>
              </a:ext>
            </a:extLst>
          </p:cNvPr>
          <p:cNvGraphicFramePr>
            <a:graphicFrameLocks noGrp="1"/>
          </p:cNvGraphicFramePr>
          <p:nvPr>
            <p:extLst>
              <p:ext uri="{D42A27DB-BD31-4B8C-83A1-F6EECF244321}">
                <p14:modId xmlns:p14="http://schemas.microsoft.com/office/powerpoint/2010/main" val="4127510173"/>
              </p:ext>
            </p:extLst>
          </p:nvPr>
        </p:nvGraphicFramePr>
        <p:xfrm>
          <a:off x="718056" y="1954449"/>
          <a:ext cx="10994568" cy="3484880"/>
        </p:xfrm>
        <a:graphic>
          <a:graphicData uri="http://schemas.openxmlformats.org/drawingml/2006/table">
            <a:tbl>
              <a:tblPr firstRow="1" bandRow="1">
                <a:tableStyleId>{5C22544A-7EE6-4342-B048-85BDC9FD1C3A}</a:tableStyleId>
              </a:tblPr>
              <a:tblGrid>
                <a:gridCol w="1709059">
                  <a:extLst>
                    <a:ext uri="{9D8B030D-6E8A-4147-A177-3AD203B41FA5}">
                      <a16:colId xmlns:a16="http://schemas.microsoft.com/office/drawing/2014/main" val="1327640980"/>
                    </a:ext>
                  </a:extLst>
                </a:gridCol>
                <a:gridCol w="1039583">
                  <a:extLst>
                    <a:ext uri="{9D8B030D-6E8A-4147-A177-3AD203B41FA5}">
                      <a16:colId xmlns:a16="http://schemas.microsoft.com/office/drawing/2014/main" val="2668816229"/>
                    </a:ext>
                  </a:extLst>
                </a:gridCol>
                <a:gridCol w="1374321">
                  <a:extLst>
                    <a:ext uri="{9D8B030D-6E8A-4147-A177-3AD203B41FA5}">
                      <a16:colId xmlns:a16="http://schemas.microsoft.com/office/drawing/2014/main" val="2229332285"/>
                    </a:ext>
                  </a:extLst>
                </a:gridCol>
                <a:gridCol w="1374321">
                  <a:extLst>
                    <a:ext uri="{9D8B030D-6E8A-4147-A177-3AD203B41FA5}">
                      <a16:colId xmlns:a16="http://schemas.microsoft.com/office/drawing/2014/main" val="3980841328"/>
                    </a:ext>
                  </a:extLst>
                </a:gridCol>
                <a:gridCol w="1374321">
                  <a:extLst>
                    <a:ext uri="{9D8B030D-6E8A-4147-A177-3AD203B41FA5}">
                      <a16:colId xmlns:a16="http://schemas.microsoft.com/office/drawing/2014/main" val="1779102933"/>
                    </a:ext>
                  </a:extLst>
                </a:gridCol>
                <a:gridCol w="1374321">
                  <a:extLst>
                    <a:ext uri="{9D8B030D-6E8A-4147-A177-3AD203B41FA5}">
                      <a16:colId xmlns:a16="http://schemas.microsoft.com/office/drawing/2014/main" val="1684948855"/>
                    </a:ext>
                  </a:extLst>
                </a:gridCol>
                <a:gridCol w="1374321">
                  <a:extLst>
                    <a:ext uri="{9D8B030D-6E8A-4147-A177-3AD203B41FA5}">
                      <a16:colId xmlns:a16="http://schemas.microsoft.com/office/drawing/2014/main" val="279794055"/>
                    </a:ext>
                  </a:extLst>
                </a:gridCol>
                <a:gridCol w="1374321">
                  <a:extLst>
                    <a:ext uri="{9D8B030D-6E8A-4147-A177-3AD203B41FA5}">
                      <a16:colId xmlns:a16="http://schemas.microsoft.com/office/drawing/2014/main" val="3295135284"/>
                    </a:ext>
                  </a:extLst>
                </a:gridCol>
              </a:tblGrid>
              <a:tr h="370840">
                <a:tc rowSpan="2">
                  <a:txBody>
                    <a:bodyPr/>
                    <a:lstStyle/>
                    <a:p>
                      <a:pPr algn="ctr"/>
                      <a:r>
                        <a:rPr lang="en-CN" sz="1200" dirty="0"/>
                        <a:t>参试者</a:t>
                      </a:r>
                    </a:p>
                  </a:txBody>
                  <a:tcPr anchor="ctr"/>
                </a:tc>
                <a:tc rowSpan="2">
                  <a:txBody>
                    <a:bodyPr/>
                    <a:lstStyle/>
                    <a:p>
                      <a:pPr algn="ctr"/>
                      <a:r>
                        <a:rPr lang="en-CN" sz="1200" dirty="0"/>
                        <a:t>来源</a:t>
                      </a:r>
                    </a:p>
                  </a:txBody>
                  <a:tcPr anchor="ctr"/>
                </a:tc>
                <a:tc gridSpan="3">
                  <a:txBody>
                    <a:bodyPr/>
                    <a:lstStyle/>
                    <a:p>
                      <a:pPr algn="ctr"/>
                      <a:r>
                        <a:rPr lang="en-CN" sz="1200" dirty="0"/>
                        <a:t>单眼眨眼</a:t>
                      </a:r>
                    </a:p>
                  </a:txBody>
                  <a:tcPr anchor="ctr"/>
                </a:tc>
                <a:tc hMerge="1">
                  <a:txBody>
                    <a:bodyPr/>
                    <a:lstStyle/>
                    <a:p>
                      <a:endParaRPr lang="en-CN" dirty="0"/>
                    </a:p>
                  </a:txBody>
                  <a:tcPr/>
                </a:tc>
                <a:tc hMerge="1">
                  <a:txBody>
                    <a:bodyPr/>
                    <a:lstStyle/>
                    <a:p>
                      <a:endParaRPr lang="en-CN" dirty="0"/>
                    </a:p>
                  </a:txBody>
                  <a:tcPr/>
                </a:tc>
                <a:tc gridSpan="3">
                  <a:txBody>
                    <a:bodyPr/>
                    <a:lstStyle/>
                    <a:p>
                      <a:pPr algn="ctr"/>
                      <a:r>
                        <a:rPr lang="en-CN" sz="1200" dirty="0"/>
                        <a:t>快速两次眨眼</a:t>
                      </a:r>
                    </a:p>
                  </a:txBody>
                  <a:tcPr anchor="ctr"/>
                </a:tc>
                <a:tc hMerge="1">
                  <a:txBody>
                    <a:bodyPr/>
                    <a:lstStyle/>
                    <a:p>
                      <a:endParaRPr lang="en-CN" sz="1200" dirty="0"/>
                    </a:p>
                  </a:txBody>
                  <a:tcPr/>
                </a:tc>
                <a:tc hMerge="1">
                  <a:txBody>
                    <a:bodyPr/>
                    <a:lstStyle/>
                    <a:p>
                      <a:endParaRPr lang="en-CN" sz="1200" dirty="0"/>
                    </a:p>
                  </a:txBody>
                  <a:tcPr/>
                </a:tc>
                <a:extLst>
                  <a:ext uri="{0D108BD9-81ED-4DB2-BD59-A6C34878D82A}">
                    <a16:rowId xmlns:a16="http://schemas.microsoft.com/office/drawing/2014/main" val="2823034045"/>
                  </a:ext>
                </a:extLst>
              </a:tr>
              <a:tr h="370840">
                <a:tc vMerge="1">
                  <a:txBody>
                    <a:bodyPr/>
                    <a:lstStyle/>
                    <a:p>
                      <a:endParaRPr lang="en-CN" dirty="0"/>
                    </a:p>
                  </a:txBody>
                  <a:tcPr/>
                </a:tc>
                <a:tc vMerge="1">
                  <a:txBody>
                    <a:bodyPr/>
                    <a:lstStyle/>
                    <a:p>
                      <a:endParaRPr lang="en-CN" dirty="0"/>
                    </a:p>
                  </a:txBody>
                  <a:tcPr/>
                </a:tc>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917855522"/>
                  </a:ext>
                </a:extLst>
              </a:tr>
              <a:tr h="370840">
                <a:tc>
                  <a:txBody>
                    <a:bodyPr/>
                    <a:lstStyle/>
                    <a:p>
                      <a:pPr algn="ctr"/>
                      <a:r>
                        <a:rPr lang="en-CN" sz="1200" dirty="0"/>
                        <a:t>男</a:t>
                      </a:r>
                      <a:r>
                        <a:rPr lang="zh-CN" altLang="en-US" sz="1200" dirty="0"/>
                        <a:t>，</a:t>
                      </a:r>
                      <a:r>
                        <a:rPr lang="en-US" altLang="zh-CN" sz="1200" dirty="0"/>
                        <a:t>22</a:t>
                      </a:r>
                      <a:r>
                        <a:rPr lang="zh-CN" altLang="en-US" sz="1200" dirty="0"/>
                        <a:t>岁，用过</a:t>
                      </a:r>
                      <a:r>
                        <a:rPr lang="en-US" altLang="zh-CN" sz="1200" dirty="0"/>
                        <a:t>VR</a:t>
                      </a:r>
                      <a:r>
                        <a:rPr lang="zh-CN" altLang="en-US" sz="1200" dirty="0"/>
                        <a:t>，无法单眼眨眼</a:t>
                      </a:r>
                      <a:endParaRPr lang="en-CN" sz="1200" dirty="0"/>
                    </a:p>
                  </a:txBody>
                  <a:tcPr anchor="ctr"/>
                </a:tc>
                <a:tc>
                  <a:txBody>
                    <a:bodyPr/>
                    <a:lstStyle/>
                    <a:p>
                      <a:pPr algn="ctr"/>
                      <a:r>
                        <a:rPr lang="en-CN" sz="1200" dirty="0"/>
                        <a:t>北航计算机学院</a:t>
                      </a:r>
                    </a:p>
                  </a:txBody>
                  <a:tcPr anchor="ctr"/>
                </a:tc>
                <a:tc>
                  <a:txBody>
                    <a:bodyPr/>
                    <a:lstStyle/>
                    <a:p>
                      <a:pPr algn="ctr"/>
                      <a:r>
                        <a:rPr lang="en-US" altLang="zh-CN" sz="1200" dirty="0"/>
                        <a:t>187621</a:t>
                      </a:r>
                      <a:endParaRPr lang="en-CN" sz="1200" dirty="0"/>
                    </a:p>
                  </a:txBody>
                  <a:tcPr anchor="ctr"/>
                </a:tc>
                <a:tc>
                  <a:txBody>
                    <a:bodyPr/>
                    <a:lstStyle/>
                    <a:p>
                      <a:pPr algn="ctr"/>
                      <a:r>
                        <a:rPr lang="en-US" sz="1200" dirty="0"/>
                        <a:t>92</a:t>
                      </a:r>
                      <a:endParaRPr lang="en-CN" sz="1200" dirty="0"/>
                    </a:p>
                  </a:txBody>
                  <a:tcPr anchor="ctr"/>
                </a:tc>
                <a:tc>
                  <a:txBody>
                    <a:bodyPr/>
                    <a:lstStyle/>
                    <a:p>
                      <a:pPr algn="ctr"/>
                      <a:r>
                        <a:rPr lang="en-CN" sz="1200" dirty="0"/>
                        <a:t>0.43</a:t>
                      </a:r>
                    </a:p>
                  </a:txBody>
                  <a:tcPr anchor="ctr"/>
                </a:tc>
                <a:tc>
                  <a:txBody>
                    <a:bodyPr/>
                    <a:lstStyle/>
                    <a:p>
                      <a:pPr algn="ctr"/>
                      <a:r>
                        <a:rPr lang="en-US" altLang="zh-CN" sz="1200" dirty="0"/>
                        <a:t>105832</a:t>
                      </a:r>
                      <a:endParaRPr lang="en-CN" sz="1200" dirty="0"/>
                    </a:p>
                  </a:txBody>
                  <a:tcPr anchor="ctr"/>
                </a:tc>
                <a:tc>
                  <a:txBody>
                    <a:bodyPr/>
                    <a:lstStyle/>
                    <a:p>
                      <a:pPr algn="ctr"/>
                      <a:r>
                        <a:rPr lang="en-CN" sz="1200" dirty="0"/>
                        <a:t>71</a:t>
                      </a:r>
                    </a:p>
                  </a:txBody>
                  <a:tcPr anchor="ctr"/>
                </a:tc>
                <a:tc>
                  <a:txBody>
                    <a:bodyPr/>
                    <a:lstStyle/>
                    <a:p>
                      <a:pPr algn="ctr"/>
                      <a:r>
                        <a:rPr lang="en-CN" sz="1200" dirty="0"/>
                        <a:t>0.79</a:t>
                      </a:r>
                    </a:p>
                  </a:txBody>
                  <a:tcPr anchor="ctr"/>
                </a:tc>
                <a:extLst>
                  <a:ext uri="{0D108BD9-81ED-4DB2-BD59-A6C34878D82A}">
                    <a16:rowId xmlns:a16="http://schemas.microsoft.com/office/drawing/2014/main" val="3918467434"/>
                  </a:ext>
                </a:extLst>
              </a:tr>
              <a:tr h="370840">
                <a:tc>
                  <a:txBody>
                    <a:bodyPr/>
                    <a:lstStyle/>
                    <a:p>
                      <a:pPr algn="ctr"/>
                      <a:r>
                        <a:rPr lang="en-CN" sz="1200" dirty="0"/>
                        <a:t>男</a:t>
                      </a:r>
                      <a:r>
                        <a:rPr lang="zh-CN" altLang="en-US" sz="1200" dirty="0"/>
                        <a:t>，</a:t>
                      </a:r>
                      <a:r>
                        <a:rPr lang="en-US" altLang="zh-CN" sz="1200" dirty="0"/>
                        <a:t>21</a:t>
                      </a:r>
                      <a:r>
                        <a:rPr lang="zh-CN" altLang="en-US" sz="1200" dirty="0"/>
                        <a:t>岁，熟练</a:t>
                      </a:r>
                      <a:r>
                        <a:rPr lang="en-US" altLang="zh-CN" sz="1200" dirty="0"/>
                        <a:t>VR</a:t>
                      </a:r>
                      <a:r>
                        <a:rPr lang="zh-CN" altLang="en-US" sz="1200" dirty="0"/>
                        <a:t>，可以单眼眨眼</a:t>
                      </a:r>
                      <a:endParaRPr lang="en-CN" sz="1200" dirty="0"/>
                    </a:p>
                  </a:txBody>
                  <a:tcPr anchor="ctr"/>
                </a:tc>
                <a:tc>
                  <a:txBody>
                    <a:bodyPr/>
                    <a:lstStyle/>
                    <a:p>
                      <a:pPr algn="ctr"/>
                      <a:r>
                        <a:rPr lang="en-CN" sz="1200" dirty="0"/>
                        <a:t>北航计算机学院</a:t>
                      </a:r>
                    </a:p>
                  </a:txBody>
                  <a:tcPr anchor="ctr"/>
                </a:tc>
                <a:tc>
                  <a:txBody>
                    <a:bodyPr/>
                    <a:lstStyle/>
                    <a:p>
                      <a:pPr algn="ctr"/>
                      <a:r>
                        <a:rPr lang="en-US" altLang="zh-CN" sz="1200" dirty="0"/>
                        <a:t>80122</a:t>
                      </a:r>
                      <a:endParaRPr lang="en-CN" sz="1200" dirty="0"/>
                    </a:p>
                  </a:txBody>
                  <a:tcPr anchor="ctr"/>
                </a:tc>
                <a:tc>
                  <a:txBody>
                    <a:bodyPr/>
                    <a:lstStyle/>
                    <a:p>
                      <a:pPr algn="ctr"/>
                      <a:r>
                        <a:rPr lang="en-US" altLang="zh-CN" sz="1200" dirty="0"/>
                        <a:t>71</a:t>
                      </a:r>
                      <a:endParaRPr lang="en-CN" sz="1200" dirty="0"/>
                    </a:p>
                  </a:txBody>
                  <a:tcPr anchor="ctr"/>
                </a:tc>
                <a:tc>
                  <a:txBody>
                    <a:bodyPr/>
                    <a:lstStyle/>
                    <a:p>
                      <a:pPr algn="ctr"/>
                      <a:r>
                        <a:rPr lang="en-CN" sz="1200" dirty="0"/>
                        <a:t>0.87</a:t>
                      </a:r>
                    </a:p>
                  </a:txBody>
                  <a:tcPr anchor="ctr"/>
                </a:tc>
                <a:tc>
                  <a:txBody>
                    <a:bodyPr/>
                    <a:lstStyle/>
                    <a:p>
                      <a:pPr algn="ctr"/>
                      <a:r>
                        <a:rPr lang="en-US" altLang="zh-CN" sz="1200" dirty="0"/>
                        <a:t>113475</a:t>
                      </a:r>
                      <a:endParaRPr lang="en-CN" sz="1200" dirty="0"/>
                    </a:p>
                  </a:txBody>
                  <a:tcPr anchor="ctr"/>
                </a:tc>
                <a:tc>
                  <a:txBody>
                    <a:bodyPr/>
                    <a:lstStyle/>
                    <a:p>
                      <a:pPr algn="ctr"/>
                      <a:r>
                        <a:rPr lang="en-CN" sz="1200" dirty="0"/>
                        <a:t>68</a:t>
                      </a:r>
                    </a:p>
                  </a:txBody>
                  <a:tcPr anchor="ctr"/>
                </a:tc>
                <a:tc>
                  <a:txBody>
                    <a:bodyPr/>
                    <a:lstStyle/>
                    <a:p>
                      <a:pPr algn="ctr"/>
                      <a:r>
                        <a:rPr lang="en-CN" sz="1200" dirty="0"/>
                        <a:t>0.88</a:t>
                      </a:r>
                    </a:p>
                  </a:txBody>
                  <a:tcPr anchor="ctr"/>
                </a:tc>
                <a:extLst>
                  <a:ext uri="{0D108BD9-81ED-4DB2-BD59-A6C34878D82A}">
                    <a16:rowId xmlns:a16="http://schemas.microsoft.com/office/drawing/2014/main" val="3060528901"/>
                  </a:ext>
                </a:extLst>
              </a:tr>
              <a:tr h="370840">
                <a:tc>
                  <a:txBody>
                    <a:bodyPr/>
                    <a:lstStyle/>
                    <a:p>
                      <a:pPr algn="ctr"/>
                      <a:r>
                        <a:rPr lang="en-CN" sz="1200" dirty="0"/>
                        <a:t>男</a:t>
                      </a:r>
                      <a:r>
                        <a:rPr lang="zh-CN" altLang="en-US" sz="1200" dirty="0"/>
                        <a:t>，</a:t>
                      </a:r>
                      <a:r>
                        <a:rPr lang="en-US" altLang="zh-CN" sz="1200" dirty="0"/>
                        <a:t>22</a:t>
                      </a:r>
                      <a:r>
                        <a:rPr lang="zh-CN" altLang="en-US" sz="1200" dirty="0"/>
                        <a:t>岁，用过</a:t>
                      </a:r>
                      <a:r>
                        <a:rPr lang="en-US" altLang="zh-CN" sz="1200" dirty="0"/>
                        <a:t>VR</a:t>
                      </a:r>
                      <a:r>
                        <a:rPr lang="zh-CN" altLang="en-US" sz="1200" dirty="0"/>
                        <a:t>，无法单眼眨眼</a:t>
                      </a:r>
                      <a:endParaRPr lang="en-CN" sz="1200" dirty="0"/>
                    </a:p>
                  </a:txBody>
                  <a:tcPr anchor="ctr"/>
                </a:tc>
                <a:tc>
                  <a:txBody>
                    <a:bodyPr/>
                    <a:lstStyle/>
                    <a:p>
                      <a:pPr algn="ctr"/>
                      <a:r>
                        <a:rPr lang="en-CN" sz="1200" dirty="0"/>
                        <a:t>滑铁卢大学计算机学院</a:t>
                      </a:r>
                    </a:p>
                  </a:txBody>
                  <a:tcPr anchor="ctr"/>
                </a:tc>
                <a:tc>
                  <a:txBody>
                    <a:bodyPr/>
                    <a:lstStyle/>
                    <a:p>
                      <a:pPr algn="ctr"/>
                      <a:r>
                        <a:rPr lang="en-US" altLang="zh-CN" sz="1200" dirty="0"/>
                        <a:t>161298</a:t>
                      </a:r>
                      <a:endParaRPr lang="en-CN" sz="1200" dirty="0"/>
                    </a:p>
                  </a:txBody>
                  <a:tcPr anchor="ctr"/>
                </a:tc>
                <a:tc>
                  <a:txBody>
                    <a:bodyPr/>
                    <a:lstStyle/>
                    <a:p>
                      <a:pPr algn="ctr"/>
                      <a:r>
                        <a:rPr lang="en-US" altLang="zh-CN" sz="1200" dirty="0"/>
                        <a:t>83</a:t>
                      </a:r>
                      <a:endParaRPr lang="en-CN" sz="1200" dirty="0"/>
                    </a:p>
                  </a:txBody>
                  <a:tcPr anchor="ctr"/>
                </a:tc>
                <a:tc>
                  <a:txBody>
                    <a:bodyPr/>
                    <a:lstStyle/>
                    <a:p>
                      <a:pPr algn="ctr"/>
                      <a:r>
                        <a:rPr lang="en-CN" sz="1200" dirty="0"/>
                        <a:t>0.39</a:t>
                      </a:r>
                    </a:p>
                  </a:txBody>
                  <a:tcPr anchor="ctr"/>
                </a:tc>
                <a:tc>
                  <a:txBody>
                    <a:bodyPr/>
                    <a:lstStyle/>
                    <a:p>
                      <a:pPr algn="ctr"/>
                      <a:r>
                        <a:rPr lang="en-US" altLang="zh-CN" sz="1200" dirty="0"/>
                        <a:t>92103</a:t>
                      </a:r>
                      <a:endParaRPr lang="en-CN" sz="1200" dirty="0"/>
                    </a:p>
                  </a:txBody>
                  <a:tcPr anchor="ctr"/>
                </a:tc>
                <a:tc>
                  <a:txBody>
                    <a:bodyPr/>
                    <a:lstStyle/>
                    <a:p>
                      <a:pPr algn="ctr"/>
                      <a:r>
                        <a:rPr lang="en-CN" sz="1200" dirty="0"/>
                        <a:t>79</a:t>
                      </a:r>
                    </a:p>
                  </a:txBody>
                  <a:tcPr anchor="ctr"/>
                </a:tc>
                <a:tc>
                  <a:txBody>
                    <a:bodyPr/>
                    <a:lstStyle/>
                    <a:p>
                      <a:pPr algn="ctr"/>
                      <a:r>
                        <a:rPr lang="en-CN" sz="1200" dirty="0"/>
                        <a:t>0.91</a:t>
                      </a:r>
                    </a:p>
                  </a:txBody>
                  <a:tcPr anchor="ctr"/>
                </a:tc>
                <a:extLst>
                  <a:ext uri="{0D108BD9-81ED-4DB2-BD59-A6C34878D82A}">
                    <a16:rowId xmlns:a16="http://schemas.microsoft.com/office/drawing/2014/main" val="3941648544"/>
                  </a:ext>
                </a:extLst>
              </a:tr>
              <a:tr h="370840">
                <a:tc>
                  <a:txBody>
                    <a:bodyPr/>
                    <a:lstStyle/>
                    <a:p>
                      <a:pPr algn="ctr"/>
                      <a:r>
                        <a:rPr lang="en-CN" sz="1200" dirty="0"/>
                        <a:t>女</a:t>
                      </a:r>
                      <a:r>
                        <a:rPr lang="zh-CN" altLang="en-US" sz="1200" dirty="0"/>
                        <a:t>，</a:t>
                      </a:r>
                      <a:r>
                        <a:rPr lang="en-US" altLang="zh-CN" sz="1200" dirty="0"/>
                        <a:t>20</a:t>
                      </a:r>
                      <a:r>
                        <a:rPr lang="zh-CN" altLang="en-US" sz="1200" dirty="0"/>
                        <a:t>岁，没有</a:t>
                      </a:r>
                      <a:r>
                        <a:rPr lang="en-US" altLang="zh-CN" sz="1200" dirty="0"/>
                        <a:t>VR</a:t>
                      </a:r>
                      <a:r>
                        <a:rPr lang="zh-CN" altLang="en-US" sz="1200" dirty="0"/>
                        <a:t>经验，可以单眼眨眼</a:t>
                      </a:r>
                      <a:endParaRPr lang="en-CN" sz="1200" dirty="0"/>
                    </a:p>
                  </a:txBody>
                  <a:tcPr anchor="ctr"/>
                </a:tc>
                <a:tc>
                  <a:txBody>
                    <a:bodyPr/>
                    <a:lstStyle/>
                    <a:p>
                      <a:pPr algn="ctr"/>
                      <a:r>
                        <a:rPr lang="en-CN" sz="1200" dirty="0"/>
                        <a:t>北航经济管理学院</a:t>
                      </a:r>
                    </a:p>
                  </a:txBody>
                  <a:tcPr anchor="ctr"/>
                </a:tc>
                <a:tc>
                  <a:txBody>
                    <a:bodyPr/>
                    <a:lstStyle/>
                    <a:p>
                      <a:pPr algn="ctr"/>
                      <a:r>
                        <a:rPr lang="en-US" altLang="zh-CN" sz="1200" dirty="0"/>
                        <a:t>89172</a:t>
                      </a:r>
                      <a:endParaRPr lang="en-CN" sz="1200" dirty="0"/>
                    </a:p>
                  </a:txBody>
                  <a:tcPr anchor="ctr"/>
                </a:tc>
                <a:tc>
                  <a:txBody>
                    <a:bodyPr/>
                    <a:lstStyle/>
                    <a:p>
                      <a:pPr algn="ctr"/>
                      <a:r>
                        <a:rPr lang="en-US" sz="1200" dirty="0"/>
                        <a:t>62</a:t>
                      </a:r>
                      <a:endParaRPr lang="en-CN" sz="1200" dirty="0"/>
                    </a:p>
                  </a:txBody>
                  <a:tcPr anchor="ctr"/>
                </a:tc>
                <a:tc>
                  <a:txBody>
                    <a:bodyPr/>
                    <a:lstStyle/>
                    <a:p>
                      <a:pPr algn="ctr"/>
                      <a:r>
                        <a:rPr lang="en-CN" sz="1200" dirty="0"/>
                        <a:t>0.91</a:t>
                      </a:r>
                    </a:p>
                  </a:txBody>
                  <a:tcPr anchor="ctr"/>
                </a:tc>
                <a:tc>
                  <a:txBody>
                    <a:bodyPr/>
                    <a:lstStyle/>
                    <a:p>
                      <a:pPr algn="ctr"/>
                      <a:r>
                        <a:rPr lang="en-US" altLang="zh-CN" sz="1200" dirty="0"/>
                        <a:t>125764</a:t>
                      </a:r>
                      <a:endParaRPr lang="en-CN" sz="1200" dirty="0"/>
                    </a:p>
                  </a:txBody>
                  <a:tcPr anchor="ctr"/>
                </a:tc>
                <a:tc>
                  <a:txBody>
                    <a:bodyPr/>
                    <a:lstStyle/>
                    <a:p>
                      <a:pPr algn="ctr"/>
                      <a:r>
                        <a:rPr lang="en-CN" sz="1200" dirty="0"/>
                        <a:t>73</a:t>
                      </a:r>
                    </a:p>
                  </a:txBody>
                  <a:tcPr anchor="ctr"/>
                </a:tc>
                <a:tc>
                  <a:txBody>
                    <a:bodyPr/>
                    <a:lstStyle/>
                    <a:p>
                      <a:pPr algn="ctr"/>
                      <a:r>
                        <a:rPr lang="en-CN" sz="1200" dirty="0"/>
                        <a:t>0.76</a:t>
                      </a:r>
                    </a:p>
                  </a:txBody>
                  <a:tcPr anchor="ctr"/>
                </a:tc>
                <a:extLst>
                  <a:ext uri="{0D108BD9-81ED-4DB2-BD59-A6C34878D82A}">
                    <a16:rowId xmlns:a16="http://schemas.microsoft.com/office/drawing/2014/main" val="1647223192"/>
                  </a:ext>
                </a:extLst>
              </a:tr>
              <a:tr h="370840">
                <a:tc>
                  <a:txBody>
                    <a:bodyPr/>
                    <a:lstStyle/>
                    <a:p>
                      <a:pPr algn="ctr"/>
                      <a:r>
                        <a:rPr lang="en-CN" sz="1200" dirty="0"/>
                        <a:t>女</a:t>
                      </a:r>
                      <a:r>
                        <a:rPr lang="zh-CN" altLang="en-US" sz="1200" dirty="0"/>
                        <a:t>，</a:t>
                      </a:r>
                      <a:r>
                        <a:rPr lang="en-US" altLang="zh-CN" sz="1200" dirty="0"/>
                        <a:t>21</a:t>
                      </a:r>
                      <a:r>
                        <a:rPr lang="zh-CN" altLang="en-US" sz="1200" dirty="0"/>
                        <a:t>岁，用过</a:t>
                      </a:r>
                      <a:r>
                        <a:rPr lang="en-US" altLang="zh-CN" sz="1200" dirty="0"/>
                        <a:t>VR</a:t>
                      </a:r>
                      <a:r>
                        <a:rPr lang="zh-CN" altLang="en-US" sz="1200" dirty="0"/>
                        <a:t>，可以单眼眨眼</a:t>
                      </a:r>
                      <a:endParaRPr lang="en-CN" sz="1200" dirty="0"/>
                    </a:p>
                  </a:txBody>
                  <a:tcPr anchor="ctr"/>
                </a:tc>
                <a:tc>
                  <a:txBody>
                    <a:bodyPr/>
                    <a:lstStyle/>
                    <a:p>
                      <a:pPr algn="ctr"/>
                      <a:r>
                        <a:rPr lang="en-CN" sz="1200" dirty="0"/>
                        <a:t>滑铁卢大学计算机学院</a:t>
                      </a:r>
                    </a:p>
                  </a:txBody>
                  <a:tcPr anchor="ctr"/>
                </a:tc>
                <a:tc>
                  <a:txBody>
                    <a:bodyPr/>
                    <a:lstStyle/>
                    <a:p>
                      <a:pPr algn="ctr"/>
                      <a:r>
                        <a:rPr lang="en-US" altLang="zh-CN" sz="1200" dirty="0"/>
                        <a:t>90817</a:t>
                      </a:r>
                      <a:endParaRPr lang="en-CN" sz="1200" dirty="0"/>
                    </a:p>
                  </a:txBody>
                  <a:tcPr anchor="ctr"/>
                </a:tc>
                <a:tc>
                  <a:txBody>
                    <a:bodyPr/>
                    <a:lstStyle/>
                    <a:p>
                      <a:pPr algn="ctr"/>
                      <a:r>
                        <a:rPr lang="en-US" sz="1200" dirty="0"/>
                        <a:t>77</a:t>
                      </a:r>
                      <a:endParaRPr lang="en-CN" sz="1200" dirty="0"/>
                    </a:p>
                  </a:txBody>
                  <a:tcPr anchor="ctr"/>
                </a:tc>
                <a:tc>
                  <a:txBody>
                    <a:bodyPr/>
                    <a:lstStyle/>
                    <a:p>
                      <a:pPr algn="ctr"/>
                      <a:r>
                        <a:rPr lang="en-CN" sz="1200" dirty="0"/>
                        <a:t>0.81</a:t>
                      </a:r>
                    </a:p>
                  </a:txBody>
                  <a:tcPr anchor="ctr"/>
                </a:tc>
                <a:tc>
                  <a:txBody>
                    <a:bodyPr/>
                    <a:lstStyle/>
                    <a:p>
                      <a:pPr algn="ctr"/>
                      <a:r>
                        <a:rPr lang="en-US" altLang="zh-CN" sz="1200" dirty="0"/>
                        <a:t>109675</a:t>
                      </a:r>
                      <a:endParaRPr lang="en-CN" sz="1200" dirty="0"/>
                    </a:p>
                  </a:txBody>
                  <a:tcPr anchor="ctr"/>
                </a:tc>
                <a:tc>
                  <a:txBody>
                    <a:bodyPr/>
                    <a:lstStyle/>
                    <a:p>
                      <a:pPr algn="ctr"/>
                      <a:r>
                        <a:rPr lang="en-CN" sz="1200" dirty="0"/>
                        <a:t>91</a:t>
                      </a:r>
                    </a:p>
                  </a:txBody>
                  <a:tcPr anchor="ctr"/>
                </a:tc>
                <a:tc>
                  <a:txBody>
                    <a:bodyPr/>
                    <a:lstStyle/>
                    <a:p>
                      <a:pPr algn="ctr"/>
                      <a:r>
                        <a:rPr lang="en-CN" sz="1200" dirty="0"/>
                        <a:t>0.86</a:t>
                      </a:r>
                    </a:p>
                  </a:txBody>
                  <a:tcPr anchor="ctr"/>
                </a:tc>
                <a:extLst>
                  <a:ext uri="{0D108BD9-81ED-4DB2-BD59-A6C34878D82A}">
                    <a16:rowId xmlns:a16="http://schemas.microsoft.com/office/drawing/2014/main" val="223303200"/>
                  </a:ext>
                </a:extLst>
              </a:tr>
              <a:tr h="370840">
                <a:tc>
                  <a:txBody>
                    <a:bodyPr/>
                    <a:lstStyle/>
                    <a:p>
                      <a:pPr algn="ctr"/>
                      <a:r>
                        <a:rPr lang="en-CN" sz="1200" dirty="0"/>
                        <a:t>女</a:t>
                      </a:r>
                      <a:r>
                        <a:rPr lang="zh-CN" altLang="en-US" sz="1200" dirty="0"/>
                        <a:t>，</a:t>
                      </a:r>
                      <a:r>
                        <a:rPr lang="en-US" altLang="zh-CN" sz="1200" dirty="0"/>
                        <a:t>21</a:t>
                      </a:r>
                      <a:r>
                        <a:rPr lang="zh-CN" altLang="en-US" sz="1200" dirty="0"/>
                        <a:t>岁，用过</a:t>
                      </a:r>
                      <a:r>
                        <a:rPr lang="en-US" altLang="zh-CN" sz="1200" dirty="0"/>
                        <a:t>VR</a:t>
                      </a:r>
                      <a:r>
                        <a:rPr lang="zh-CN" altLang="en-US" sz="1200" dirty="0"/>
                        <a:t>，无法单眼眨眼</a:t>
                      </a:r>
                      <a:endParaRPr lang="en-CN" sz="1200" dirty="0"/>
                    </a:p>
                  </a:txBody>
                  <a:tcPr anchor="ctr"/>
                </a:tc>
                <a:tc>
                  <a:txBody>
                    <a:bodyPr/>
                    <a:lstStyle/>
                    <a:p>
                      <a:pPr algn="ctr"/>
                      <a:r>
                        <a:rPr lang="en-CN" sz="1200" dirty="0"/>
                        <a:t>多伦多大学计算机学院</a:t>
                      </a:r>
                    </a:p>
                  </a:txBody>
                  <a:tcPr anchor="ctr"/>
                </a:tc>
                <a:tc>
                  <a:txBody>
                    <a:bodyPr/>
                    <a:lstStyle/>
                    <a:p>
                      <a:pPr algn="ctr"/>
                      <a:r>
                        <a:rPr lang="en-US" altLang="zh-CN" sz="1200" dirty="0"/>
                        <a:t>80012</a:t>
                      </a:r>
                      <a:endParaRPr lang="en-CN" sz="1200" dirty="0"/>
                    </a:p>
                  </a:txBody>
                  <a:tcPr anchor="ctr"/>
                </a:tc>
                <a:tc>
                  <a:txBody>
                    <a:bodyPr/>
                    <a:lstStyle/>
                    <a:p>
                      <a:pPr algn="ctr"/>
                      <a:r>
                        <a:rPr lang="en-US" sz="1200" dirty="0"/>
                        <a:t>89</a:t>
                      </a:r>
                      <a:endParaRPr lang="en-CN" sz="1200" dirty="0"/>
                    </a:p>
                  </a:txBody>
                  <a:tcPr anchor="ctr"/>
                </a:tc>
                <a:tc>
                  <a:txBody>
                    <a:bodyPr/>
                    <a:lstStyle/>
                    <a:p>
                      <a:pPr algn="ctr"/>
                      <a:r>
                        <a:rPr lang="en-CN" sz="1200" dirty="0"/>
                        <a:t>0.49</a:t>
                      </a:r>
                    </a:p>
                  </a:txBody>
                  <a:tcPr anchor="ctr"/>
                </a:tc>
                <a:tc>
                  <a:txBody>
                    <a:bodyPr/>
                    <a:lstStyle/>
                    <a:p>
                      <a:pPr algn="ctr"/>
                      <a:r>
                        <a:rPr lang="en-US" altLang="zh-CN" sz="1200" dirty="0"/>
                        <a:t>98122</a:t>
                      </a:r>
                      <a:endParaRPr lang="en-CN" sz="1200" dirty="0"/>
                    </a:p>
                  </a:txBody>
                  <a:tcPr anchor="ctr"/>
                </a:tc>
                <a:tc>
                  <a:txBody>
                    <a:bodyPr/>
                    <a:lstStyle/>
                    <a:p>
                      <a:pPr algn="ctr"/>
                      <a:r>
                        <a:rPr lang="en-CN" sz="1200" dirty="0"/>
                        <a:t>80</a:t>
                      </a:r>
                    </a:p>
                  </a:txBody>
                  <a:tcPr anchor="ctr"/>
                </a:tc>
                <a:tc>
                  <a:txBody>
                    <a:bodyPr/>
                    <a:lstStyle/>
                    <a:p>
                      <a:pPr algn="ctr"/>
                      <a:r>
                        <a:rPr lang="en-CN" sz="1200" dirty="0"/>
                        <a:t>0.83</a:t>
                      </a:r>
                    </a:p>
                  </a:txBody>
                  <a:tcPr anchor="ctr"/>
                </a:tc>
                <a:extLst>
                  <a:ext uri="{0D108BD9-81ED-4DB2-BD59-A6C34878D82A}">
                    <a16:rowId xmlns:a16="http://schemas.microsoft.com/office/drawing/2014/main" val="2900824364"/>
                  </a:ext>
                </a:extLst>
              </a:tr>
            </a:tbl>
          </a:graphicData>
        </a:graphic>
      </p:graphicFrame>
      <p:sp>
        <p:nvSpPr>
          <p:cNvPr id="6" name="TextBox 5">
            <a:extLst>
              <a:ext uri="{FF2B5EF4-FFF2-40B4-BE49-F238E27FC236}">
                <a16:creationId xmlns:a16="http://schemas.microsoft.com/office/drawing/2014/main" id="{0A6E893A-7443-36AF-DBAD-F10D9D47208A}"/>
              </a:ext>
            </a:extLst>
          </p:cNvPr>
          <p:cNvSpPr txBox="1"/>
          <p:nvPr/>
        </p:nvSpPr>
        <p:spPr>
          <a:xfrm>
            <a:off x="718052" y="5595853"/>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2742422809"/>
              </p:ext>
            </p:extLst>
          </p:nvPr>
        </p:nvGraphicFramePr>
        <p:xfrm>
          <a:off x="3134682" y="5628848"/>
          <a:ext cx="8577942" cy="1112520"/>
        </p:xfrm>
        <a:graphic>
          <a:graphicData uri="http://schemas.openxmlformats.org/drawingml/2006/table">
            <a:tbl>
              <a:tblPr firstRow="1" bandRow="1">
                <a:tableStyleId>{5C22544A-7EE6-4342-B048-85BDC9FD1C3A}</a:tableStyleId>
              </a:tblPr>
              <a:tblGrid>
                <a:gridCol w="2859314">
                  <a:extLst>
                    <a:ext uri="{9D8B030D-6E8A-4147-A177-3AD203B41FA5}">
                      <a16:colId xmlns:a16="http://schemas.microsoft.com/office/drawing/2014/main" val="1320969940"/>
                    </a:ext>
                  </a:extLst>
                </a:gridCol>
                <a:gridCol w="2859314">
                  <a:extLst>
                    <a:ext uri="{9D8B030D-6E8A-4147-A177-3AD203B41FA5}">
                      <a16:colId xmlns:a16="http://schemas.microsoft.com/office/drawing/2014/main" val="4236711059"/>
                    </a:ext>
                  </a:extLst>
                </a:gridCol>
                <a:gridCol w="2859314">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spTree>
    <p:extLst>
      <p:ext uri="{BB962C8B-B14F-4D97-AF65-F5344CB8AC3E}">
        <p14:creationId xmlns:p14="http://schemas.microsoft.com/office/powerpoint/2010/main" val="22211443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graphicFrame>
        <p:nvGraphicFramePr>
          <p:cNvPr id="5" name="Table 4">
            <a:extLst>
              <a:ext uri="{FF2B5EF4-FFF2-40B4-BE49-F238E27FC236}">
                <a16:creationId xmlns:a16="http://schemas.microsoft.com/office/drawing/2014/main" id="{CD44FF72-0BF3-0B42-6058-168E9929C38D}"/>
              </a:ext>
            </a:extLst>
          </p:cNvPr>
          <p:cNvGraphicFramePr>
            <a:graphicFrameLocks noGrp="1"/>
          </p:cNvGraphicFramePr>
          <p:nvPr>
            <p:extLst>
              <p:ext uri="{D42A27DB-BD31-4B8C-83A1-F6EECF244321}">
                <p14:modId xmlns:p14="http://schemas.microsoft.com/office/powerpoint/2010/main" val="492155267"/>
              </p:ext>
            </p:extLst>
          </p:nvPr>
        </p:nvGraphicFramePr>
        <p:xfrm>
          <a:off x="839416" y="1977256"/>
          <a:ext cx="7028263" cy="4351336"/>
        </p:xfrm>
        <a:graphic>
          <a:graphicData uri="http://schemas.openxmlformats.org/drawingml/2006/table">
            <a:tbl>
              <a:tblPr firstRow="1">
                <a:tableStyleId>{8A107856-5554-42FB-B03E-39F5DBC370BA}</a:tableStyleId>
              </a:tblPr>
              <a:tblGrid>
                <a:gridCol w="1440160">
                  <a:extLst>
                    <a:ext uri="{9D8B030D-6E8A-4147-A177-3AD203B41FA5}">
                      <a16:colId xmlns:a16="http://schemas.microsoft.com/office/drawing/2014/main" val="1690246906"/>
                    </a:ext>
                  </a:extLst>
                </a:gridCol>
                <a:gridCol w="1728192">
                  <a:extLst>
                    <a:ext uri="{9D8B030D-6E8A-4147-A177-3AD203B41FA5}">
                      <a16:colId xmlns:a16="http://schemas.microsoft.com/office/drawing/2014/main" val="1077783728"/>
                    </a:ext>
                  </a:extLst>
                </a:gridCol>
                <a:gridCol w="1214981">
                  <a:extLst>
                    <a:ext uri="{9D8B030D-6E8A-4147-A177-3AD203B41FA5}">
                      <a16:colId xmlns:a16="http://schemas.microsoft.com/office/drawing/2014/main" val="2484796886"/>
                    </a:ext>
                  </a:extLst>
                </a:gridCol>
                <a:gridCol w="1322465">
                  <a:extLst>
                    <a:ext uri="{9D8B030D-6E8A-4147-A177-3AD203B41FA5}">
                      <a16:colId xmlns:a16="http://schemas.microsoft.com/office/drawing/2014/main" val="2298926822"/>
                    </a:ext>
                  </a:extLst>
                </a:gridCol>
                <a:gridCol w="1322465">
                  <a:extLst>
                    <a:ext uri="{9D8B030D-6E8A-4147-A177-3AD203B41FA5}">
                      <a16:colId xmlns:a16="http://schemas.microsoft.com/office/drawing/2014/main" val="3078922457"/>
                    </a:ext>
                  </a:extLst>
                </a:gridCol>
              </a:tblGrid>
              <a:tr h="543917">
                <a:tc rowSpan="2">
                  <a:txBody>
                    <a:bodyPr/>
                    <a:lstStyle/>
                    <a:p>
                      <a:pPr algn="ctr" rtl="0" fontAlgn="ctr"/>
                      <a:r>
                        <a:rPr lang="zh-CN" altLang="en-US" sz="1200" u="none" strike="noStrike" dirty="0">
                          <a:effectLst/>
                        </a:rPr>
                        <a:t>参试者</a:t>
                      </a:r>
                      <a:endParaRPr lang="zh-CN" altLang="en-US" sz="1200" b="1" i="0" u="none" strike="noStrike" dirty="0">
                        <a:solidFill>
                          <a:srgbClr val="000000"/>
                        </a:solidFill>
                        <a:effectLst/>
                        <a:latin typeface="Arial" panose="020B0604020202020204" pitchFamily="34" charset="0"/>
                      </a:endParaRPr>
                    </a:p>
                  </a:txBody>
                  <a:tcPr marL="7999" marR="7999" marT="7999" marB="0" anchor="ctr"/>
                </a:tc>
                <a:tc rowSpan="2">
                  <a:txBody>
                    <a:bodyPr/>
                    <a:lstStyle/>
                    <a:p>
                      <a:pPr algn="ctr" rtl="0" fontAlgn="ctr"/>
                      <a:r>
                        <a:rPr lang="zh-CN" altLang="en-US" sz="1200" u="none" strike="noStrike" dirty="0">
                          <a:effectLst/>
                        </a:rPr>
                        <a:t>来源</a:t>
                      </a:r>
                      <a:endParaRPr lang="zh-CN" altLang="en-US" sz="1200" b="1" i="0" u="none" strike="noStrike" dirty="0">
                        <a:solidFill>
                          <a:srgbClr val="000000"/>
                        </a:solidFill>
                        <a:effectLst/>
                        <a:latin typeface="Arial" panose="020B0604020202020204" pitchFamily="34" charset="0"/>
                      </a:endParaRPr>
                    </a:p>
                  </a:txBody>
                  <a:tcPr marL="7999" marR="7999" marT="7999" marB="0" anchor="ctr"/>
                </a:tc>
                <a:tc rowSpan="2">
                  <a:txBody>
                    <a:bodyPr/>
                    <a:lstStyle/>
                    <a:p>
                      <a:pPr algn="ctr" rtl="0" fontAlgn="ctr"/>
                      <a:r>
                        <a:rPr lang="zh-CN" altLang="en-US" sz="1200" u="none" strike="noStrike" dirty="0">
                          <a:effectLst/>
                        </a:rPr>
                        <a:t>引入优化组别（用户不可见）</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99" marR="7999" marT="7999" marB="0" anchor="ctr"/>
                </a:tc>
                <a:tc>
                  <a:txBody>
                    <a:bodyPr/>
                    <a:lstStyle/>
                    <a:p>
                      <a:pPr algn="ctr" rtl="0" fontAlgn="ctr"/>
                      <a:r>
                        <a:rPr lang="zh-CN" altLang="en-US" sz="1200" u="none" strike="noStrike" dirty="0">
                          <a:effectLst/>
                        </a:rPr>
                        <a:t>含优化</a:t>
                      </a:r>
                      <a:endParaRPr lang="zh-CN" altLang="en-US" sz="1200" b="1" i="0" u="none" strike="noStrike" dirty="0">
                        <a:solidFill>
                          <a:srgbClr val="000000"/>
                        </a:solidFill>
                        <a:effectLst/>
                        <a:latin typeface="宋体" panose="02010600030101010101" pitchFamily="2" charset="-122"/>
                        <a:ea typeface="宋体" panose="02010600030101010101" pitchFamily="2" charset="-122"/>
                      </a:endParaRPr>
                    </a:p>
                  </a:txBody>
                  <a:tcPr marL="7999" marR="7999" marT="7999" marB="0" anchor="ctr"/>
                </a:tc>
                <a:tc>
                  <a:txBody>
                    <a:bodyPr/>
                    <a:lstStyle/>
                    <a:p>
                      <a:pPr algn="ctr" rtl="0" fontAlgn="ctr"/>
                      <a:r>
                        <a:rPr lang="zh-CN" altLang="en-US" sz="1200" u="none" strike="noStrike">
                          <a:effectLst/>
                        </a:rPr>
                        <a:t>不含优化</a:t>
                      </a:r>
                      <a:endParaRPr lang="zh-CN" altLang="en-US" sz="1200" b="1" i="0" u="none" strike="noStrike">
                        <a:solidFill>
                          <a:srgbClr val="000000"/>
                        </a:solidFill>
                        <a:effectLst/>
                        <a:latin typeface="宋体" panose="02010600030101010101" pitchFamily="2" charset="-122"/>
                        <a:ea typeface="宋体" panose="02010600030101010101" pitchFamily="2" charset="-122"/>
                      </a:endParaRPr>
                    </a:p>
                  </a:txBody>
                  <a:tcPr marL="7999" marR="7999" marT="7999" marB="0" anchor="ctr"/>
                </a:tc>
                <a:extLst>
                  <a:ext uri="{0D108BD9-81ED-4DB2-BD59-A6C34878D82A}">
                    <a16:rowId xmlns:a16="http://schemas.microsoft.com/office/drawing/2014/main" val="2127452192"/>
                  </a:ext>
                </a:extLst>
              </a:tr>
              <a:tr h="543917">
                <a:tc vMerge="1">
                  <a:txBody>
                    <a:bodyPr/>
                    <a:lstStyle/>
                    <a:p>
                      <a:endParaRPr lang="en-CN"/>
                    </a:p>
                  </a:txBody>
                  <a:tcPr/>
                </a:tc>
                <a:tc vMerge="1">
                  <a:txBody>
                    <a:bodyPr/>
                    <a:lstStyle/>
                    <a:p>
                      <a:endParaRPr lang="en-CN"/>
                    </a:p>
                  </a:txBody>
                  <a:tcPr/>
                </a:tc>
                <a:tc vMerge="1">
                  <a:txBody>
                    <a:bodyPr/>
                    <a:lstStyle/>
                    <a:p>
                      <a:endParaRPr lang="en-CN"/>
                    </a:p>
                  </a:txBody>
                  <a:tcPr/>
                </a:tc>
                <a:tc>
                  <a:txBody>
                    <a:bodyPr/>
                    <a:lstStyle/>
                    <a:p>
                      <a:pPr algn="ctr" rtl="0" fontAlgn="ctr"/>
                      <a:r>
                        <a:rPr lang="en-US" sz="1200" u="none" strike="noStrike">
                          <a:effectLst/>
                        </a:rPr>
                        <a:t>NASA-TLX</a:t>
                      </a:r>
                      <a:endParaRPr lang="en-US" sz="1200" b="0" i="0" u="none" strike="noStrike">
                        <a:solidFill>
                          <a:srgbClr val="000000"/>
                        </a:solidFill>
                        <a:effectLst/>
                        <a:latin typeface="Gill Sans MT" panose="020B0502020104020203" pitchFamily="34" charset="77"/>
                      </a:endParaRPr>
                    </a:p>
                  </a:txBody>
                  <a:tcPr marL="7999" marR="7999" marT="7999" marB="0" anchor="ctr"/>
                </a:tc>
                <a:tc>
                  <a:txBody>
                    <a:bodyPr/>
                    <a:lstStyle/>
                    <a:p>
                      <a:pPr algn="ctr" rtl="0" fontAlgn="ctr"/>
                      <a:r>
                        <a:rPr lang="en-US" sz="1200" u="none" strike="noStrike">
                          <a:effectLst/>
                        </a:rPr>
                        <a:t>NASA-TLX</a:t>
                      </a:r>
                      <a:endParaRPr lang="en-US" sz="1200" b="0" i="0" u="none" strike="noStrike">
                        <a:solidFill>
                          <a:srgbClr val="000000"/>
                        </a:solidFill>
                        <a:effectLst/>
                        <a:latin typeface="Gill Sans MT" panose="020B0502020104020203" pitchFamily="34" charset="77"/>
                      </a:endParaRPr>
                    </a:p>
                  </a:txBody>
                  <a:tcPr marL="7999" marR="7999" marT="7999" marB="0" anchor="ctr"/>
                </a:tc>
                <a:extLst>
                  <a:ext uri="{0D108BD9-81ED-4DB2-BD59-A6C34878D82A}">
                    <a16:rowId xmlns:a16="http://schemas.microsoft.com/office/drawing/2014/main" val="713966870"/>
                  </a:ext>
                </a:extLst>
              </a:tr>
              <a:tr h="543917">
                <a:tc>
                  <a:txBody>
                    <a:bodyPr/>
                    <a:lstStyle/>
                    <a:p>
                      <a:pPr algn="ctr" rtl="0" fontAlgn="ctr"/>
                      <a:r>
                        <a:rPr lang="zh-CN" altLang="en-US" sz="1200" u="none" strike="noStrike">
                          <a:effectLst/>
                        </a:rPr>
                        <a:t>男，</a:t>
                      </a:r>
                      <a:r>
                        <a:rPr lang="en-US" altLang="zh-CN" sz="1200" u="none" strike="noStrike">
                          <a:effectLst/>
                        </a:rPr>
                        <a:t>22</a:t>
                      </a:r>
                      <a:r>
                        <a:rPr lang="zh-CN" altLang="en-US" sz="1200" u="none" strike="noStrike">
                          <a:effectLst/>
                        </a:rPr>
                        <a:t>岁，用过</a:t>
                      </a:r>
                      <a:r>
                        <a:rPr lang="en-US" sz="1200" u="none" strike="noStrike">
                          <a:effectLst/>
                        </a:rPr>
                        <a:t>VR，</a:t>
                      </a:r>
                      <a:r>
                        <a:rPr lang="zh-CN" altLang="en-US" sz="1200" u="none" strike="noStrike">
                          <a:effectLst/>
                        </a:rPr>
                        <a:t>无法单眼眨眼</a:t>
                      </a:r>
                      <a:endParaRPr lang="zh-CN" altLang="en-US"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zh-CN" altLang="en-US" sz="1200" u="none" strike="noStrike" dirty="0">
                          <a:effectLst/>
                        </a:rPr>
                        <a:t>北航计算机学院</a:t>
                      </a:r>
                      <a:endParaRPr lang="zh-CN" altLang="en-US" sz="1200" b="0" i="0" u="none" strike="noStrike" dirty="0">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1</a:t>
                      </a:r>
                      <a:endParaRPr lang="en-CN"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73</a:t>
                      </a:r>
                      <a:endParaRPr lang="en-CN" sz="1200" b="0" i="0" u="none" strike="noStrike">
                        <a:solidFill>
                          <a:srgbClr val="000000"/>
                        </a:solidFill>
                        <a:effectLst/>
                        <a:latin typeface="Gill Sans MT" panose="020B0502020104020203" pitchFamily="34" charset="77"/>
                      </a:endParaRPr>
                    </a:p>
                  </a:txBody>
                  <a:tcPr marL="7999" marR="7999" marT="7999" marB="0" anchor="ctr"/>
                </a:tc>
                <a:tc>
                  <a:txBody>
                    <a:bodyPr/>
                    <a:lstStyle/>
                    <a:p>
                      <a:pPr algn="ctr" rtl="0" fontAlgn="ctr"/>
                      <a:r>
                        <a:rPr lang="en-CN" sz="1200" u="none" strike="noStrike">
                          <a:effectLst/>
                        </a:rPr>
                        <a:t>80</a:t>
                      </a:r>
                      <a:endParaRPr lang="en-CN" sz="1200" b="0" i="0" u="none" strike="noStrike">
                        <a:solidFill>
                          <a:srgbClr val="000000"/>
                        </a:solidFill>
                        <a:effectLst/>
                        <a:latin typeface="Gill Sans MT" panose="020B0502020104020203" pitchFamily="34" charset="77"/>
                      </a:endParaRPr>
                    </a:p>
                  </a:txBody>
                  <a:tcPr marL="7999" marR="7999" marT="7999" marB="0" anchor="ctr"/>
                </a:tc>
                <a:extLst>
                  <a:ext uri="{0D108BD9-81ED-4DB2-BD59-A6C34878D82A}">
                    <a16:rowId xmlns:a16="http://schemas.microsoft.com/office/drawing/2014/main" val="1087048334"/>
                  </a:ext>
                </a:extLst>
              </a:tr>
              <a:tr h="543917">
                <a:tc>
                  <a:txBody>
                    <a:bodyPr/>
                    <a:lstStyle/>
                    <a:p>
                      <a:pPr algn="ctr" rtl="0" fontAlgn="ctr"/>
                      <a:r>
                        <a:rPr lang="zh-CN" altLang="en-US" sz="1200" u="none" strike="noStrike">
                          <a:effectLst/>
                        </a:rPr>
                        <a:t>男，</a:t>
                      </a:r>
                      <a:r>
                        <a:rPr lang="en-US" altLang="zh-CN" sz="1200" u="none" strike="noStrike">
                          <a:effectLst/>
                        </a:rPr>
                        <a:t>21</a:t>
                      </a:r>
                      <a:r>
                        <a:rPr lang="zh-CN" altLang="en-US" sz="1200" u="none" strike="noStrike">
                          <a:effectLst/>
                        </a:rPr>
                        <a:t>岁，熟练</a:t>
                      </a:r>
                      <a:r>
                        <a:rPr lang="en-US" sz="1200" u="none" strike="noStrike">
                          <a:effectLst/>
                        </a:rPr>
                        <a:t>VR，</a:t>
                      </a:r>
                      <a:r>
                        <a:rPr lang="zh-CN" altLang="en-US" sz="1200" u="none" strike="noStrike">
                          <a:effectLst/>
                        </a:rPr>
                        <a:t>可以单眼眨眼</a:t>
                      </a:r>
                      <a:endParaRPr lang="zh-CN" altLang="en-US"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zh-CN" altLang="en-US" sz="1200" u="none" strike="noStrike">
                          <a:effectLst/>
                        </a:rPr>
                        <a:t>北航计算机学院</a:t>
                      </a:r>
                      <a:endParaRPr lang="zh-CN" altLang="en-US"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2</a:t>
                      </a:r>
                      <a:endParaRPr lang="en-CN"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47</a:t>
                      </a:r>
                      <a:endParaRPr lang="en-CN" sz="1200" b="0" i="0" u="none" strike="noStrike">
                        <a:solidFill>
                          <a:srgbClr val="000000"/>
                        </a:solidFill>
                        <a:effectLst/>
                        <a:latin typeface="Gill Sans MT" panose="020B0502020104020203" pitchFamily="34" charset="77"/>
                      </a:endParaRPr>
                    </a:p>
                  </a:txBody>
                  <a:tcPr marL="7999" marR="7999" marT="7999" marB="0" anchor="ctr"/>
                </a:tc>
                <a:tc>
                  <a:txBody>
                    <a:bodyPr/>
                    <a:lstStyle/>
                    <a:p>
                      <a:pPr algn="ctr" rtl="0" fontAlgn="ctr"/>
                      <a:r>
                        <a:rPr lang="en-CN" sz="1200" u="none" strike="noStrike">
                          <a:effectLst/>
                        </a:rPr>
                        <a:t>53</a:t>
                      </a:r>
                      <a:endParaRPr lang="en-CN" sz="1200" b="0" i="0" u="none" strike="noStrike">
                        <a:solidFill>
                          <a:srgbClr val="000000"/>
                        </a:solidFill>
                        <a:effectLst/>
                        <a:latin typeface="Gill Sans MT" panose="020B0502020104020203" pitchFamily="34" charset="77"/>
                      </a:endParaRPr>
                    </a:p>
                  </a:txBody>
                  <a:tcPr marL="7999" marR="7999" marT="7999" marB="0" anchor="ctr"/>
                </a:tc>
                <a:extLst>
                  <a:ext uri="{0D108BD9-81ED-4DB2-BD59-A6C34878D82A}">
                    <a16:rowId xmlns:a16="http://schemas.microsoft.com/office/drawing/2014/main" val="473622621"/>
                  </a:ext>
                </a:extLst>
              </a:tr>
              <a:tr h="543917">
                <a:tc>
                  <a:txBody>
                    <a:bodyPr/>
                    <a:lstStyle/>
                    <a:p>
                      <a:pPr algn="ctr" rtl="0" fontAlgn="ctr"/>
                      <a:r>
                        <a:rPr lang="zh-CN" altLang="en-US" sz="1200" u="none" strike="noStrike">
                          <a:effectLst/>
                        </a:rPr>
                        <a:t>男，</a:t>
                      </a:r>
                      <a:r>
                        <a:rPr lang="en-US" altLang="zh-CN" sz="1200" u="none" strike="noStrike">
                          <a:effectLst/>
                        </a:rPr>
                        <a:t>22</a:t>
                      </a:r>
                      <a:r>
                        <a:rPr lang="zh-CN" altLang="en-US" sz="1200" u="none" strike="noStrike">
                          <a:effectLst/>
                        </a:rPr>
                        <a:t>岁，用过</a:t>
                      </a:r>
                      <a:r>
                        <a:rPr lang="en-US" sz="1200" u="none" strike="noStrike">
                          <a:effectLst/>
                        </a:rPr>
                        <a:t>VR，</a:t>
                      </a:r>
                      <a:r>
                        <a:rPr lang="zh-CN" altLang="en-US" sz="1200" u="none" strike="noStrike">
                          <a:effectLst/>
                        </a:rPr>
                        <a:t>无法单眼眨眼</a:t>
                      </a:r>
                      <a:endParaRPr lang="zh-CN" altLang="en-US"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zh-CN" altLang="en-US" sz="1200" u="none" strike="noStrike">
                          <a:effectLst/>
                        </a:rPr>
                        <a:t>滑铁卢大学计算机学院</a:t>
                      </a:r>
                      <a:endParaRPr lang="zh-CN" altLang="en-US"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1</a:t>
                      </a:r>
                      <a:endParaRPr lang="en-CN"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68</a:t>
                      </a:r>
                      <a:endParaRPr lang="en-CN" sz="1200" b="0" i="0" u="none" strike="noStrike">
                        <a:solidFill>
                          <a:srgbClr val="000000"/>
                        </a:solidFill>
                        <a:effectLst/>
                        <a:latin typeface="Gill Sans MT" panose="020B0502020104020203" pitchFamily="34" charset="77"/>
                      </a:endParaRPr>
                    </a:p>
                  </a:txBody>
                  <a:tcPr marL="7999" marR="7999" marT="7999" marB="0" anchor="ctr"/>
                </a:tc>
                <a:tc>
                  <a:txBody>
                    <a:bodyPr/>
                    <a:lstStyle/>
                    <a:p>
                      <a:pPr algn="ctr" rtl="0" fontAlgn="ctr"/>
                      <a:r>
                        <a:rPr lang="en-CN" sz="1200" u="none" strike="noStrike">
                          <a:effectLst/>
                        </a:rPr>
                        <a:t>62</a:t>
                      </a:r>
                      <a:endParaRPr lang="en-CN" sz="1200" b="0" i="0" u="none" strike="noStrike">
                        <a:solidFill>
                          <a:srgbClr val="000000"/>
                        </a:solidFill>
                        <a:effectLst/>
                        <a:latin typeface="Gill Sans MT" panose="020B0502020104020203" pitchFamily="34" charset="77"/>
                      </a:endParaRPr>
                    </a:p>
                  </a:txBody>
                  <a:tcPr marL="7999" marR="7999" marT="7999" marB="0" anchor="ctr"/>
                </a:tc>
                <a:extLst>
                  <a:ext uri="{0D108BD9-81ED-4DB2-BD59-A6C34878D82A}">
                    <a16:rowId xmlns:a16="http://schemas.microsoft.com/office/drawing/2014/main" val="3476975520"/>
                  </a:ext>
                </a:extLst>
              </a:tr>
              <a:tr h="543917">
                <a:tc>
                  <a:txBody>
                    <a:bodyPr/>
                    <a:lstStyle/>
                    <a:p>
                      <a:pPr algn="ctr" rtl="0" fontAlgn="ctr"/>
                      <a:r>
                        <a:rPr lang="zh-CN" altLang="en-US" sz="1200" u="none" strike="noStrike">
                          <a:effectLst/>
                        </a:rPr>
                        <a:t>女，</a:t>
                      </a:r>
                      <a:r>
                        <a:rPr lang="en-US" altLang="zh-CN" sz="1200" u="none" strike="noStrike">
                          <a:effectLst/>
                        </a:rPr>
                        <a:t>20</a:t>
                      </a:r>
                      <a:r>
                        <a:rPr lang="zh-CN" altLang="en-US" sz="1200" u="none" strike="noStrike">
                          <a:effectLst/>
                        </a:rPr>
                        <a:t>岁，没有</a:t>
                      </a:r>
                      <a:r>
                        <a:rPr lang="en-US" sz="1200" u="none" strike="noStrike">
                          <a:effectLst/>
                        </a:rPr>
                        <a:t>VR</a:t>
                      </a:r>
                      <a:r>
                        <a:rPr lang="zh-CN" altLang="en-US" sz="1200" u="none" strike="noStrike">
                          <a:effectLst/>
                        </a:rPr>
                        <a:t>经验，可以单眼眨眼</a:t>
                      </a:r>
                      <a:endParaRPr lang="zh-CN" altLang="en-US"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zh-CN" altLang="en-US" sz="1200" u="none" strike="noStrike">
                          <a:effectLst/>
                        </a:rPr>
                        <a:t>北航经济管理学院</a:t>
                      </a:r>
                      <a:endParaRPr lang="zh-CN" altLang="en-US"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2</a:t>
                      </a:r>
                      <a:endParaRPr lang="en-CN"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75</a:t>
                      </a:r>
                      <a:endParaRPr lang="en-CN" sz="1200" b="0" i="0" u="none" strike="noStrike">
                        <a:solidFill>
                          <a:srgbClr val="000000"/>
                        </a:solidFill>
                        <a:effectLst/>
                        <a:latin typeface="Gill Sans MT" panose="020B0502020104020203" pitchFamily="34" charset="77"/>
                      </a:endParaRPr>
                    </a:p>
                  </a:txBody>
                  <a:tcPr marL="7999" marR="7999" marT="7999" marB="0" anchor="ctr"/>
                </a:tc>
                <a:tc>
                  <a:txBody>
                    <a:bodyPr/>
                    <a:lstStyle/>
                    <a:p>
                      <a:pPr algn="ctr" rtl="0" fontAlgn="ctr"/>
                      <a:r>
                        <a:rPr lang="en-CN" sz="1200" u="none" strike="noStrike">
                          <a:effectLst/>
                        </a:rPr>
                        <a:t>83</a:t>
                      </a:r>
                      <a:endParaRPr lang="en-CN" sz="1200" b="0" i="0" u="none" strike="noStrike">
                        <a:solidFill>
                          <a:srgbClr val="000000"/>
                        </a:solidFill>
                        <a:effectLst/>
                        <a:latin typeface="Gill Sans MT" panose="020B0502020104020203" pitchFamily="34" charset="77"/>
                      </a:endParaRPr>
                    </a:p>
                  </a:txBody>
                  <a:tcPr marL="7999" marR="7999" marT="7999" marB="0" anchor="ctr"/>
                </a:tc>
                <a:extLst>
                  <a:ext uri="{0D108BD9-81ED-4DB2-BD59-A6C34878D82A}">
                    <a16:rowId xmlns:a16="http://schemas.microsoft.com/office/drawing/2014/main" val="3956900326"/>
                  </a:ext>
                </a:extLst>
              </a:tr>
              <a:tr h="543917">
                <a:tc>
                  <a:txBody>
                    <a:bodyPr/>
                    <a:lstStyle/>
                    <a:p>
                      <a:pPr algn="ctr" rtl="0" fontAlgn="ctr"/>
                      <a:r>
                        <a:rPr lang="zh-CN" altLang="en-US" sz="1200" u="none" strike="noStrike">
                          <a:effectLst/>
                        </a:rPr>
                        <a:t>女，</a:t>
                      </a:r>
                      <a:r>
                        <a:rPr lang="en-US" altLang="zh-CN" sz="1200" u="none" strike="noStrike">
                          <a:effectLst/>
                        </a:rPr>
                        <a:t>21</a:t>
                      </a:r>
                      <a:r>
                        <a:rPr lang="zh-CN" altLang="en-US" sz="1200" u="none" strike="noStrike">
                          <a:effectLst/>
                        </a:rPr>
                        <a:t>岁，用过</a:t>
                      </a:r>
                      <a:r>
                        <a:rPr lang="en-US" sz="1200" u="none" strike="noStrike">
                          <a:effectLst/>
                        </a:rPr>
                        <a:t>VR，</a:t>
                      </a:r>
                      <a:r>
                        <a:rPr lang="zh-CN" altLang="en-US" sz="1200" u="none" strike="noStrike">
                          <a:effectLst/>
                        </a:rPr>
                        <a:t>可以单眼眨眼</a:t>
                      </a:r>
                      <a:endParaRPr lang="zh-CN" altLang="en-US"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zh-CN" altLang="en-US" sz="1200" u="none" strike="noStrike">
                          <a:effectLst/>
                        </a:rPr>
                        <a:t>滑铁卢大学计算机学院</a:t>
                      </a:r>
                      <a:endParaRPr lang="zh-CN" altLang="en-US"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2</a:t>
                      </a:r>
                      <a:endParaRPr lang="en-CN"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70</a:t>
                      </a:r>
                      <a:endParaRPr lang="en-CN" sz="1200" b="0" i="0" u="none" strike="noStrike">
                        <a:solidFill>
                          <a:srgbClr val="000000"/>
                        </a:solidFill>
                        <a:effectLst/>
                        <a:latin typeface="Gill Sans MT" panose="020B0502020104020203" pitchFamily="34" charset="77"/>
                      </a:endParaRPr>
                    </a:p>
                  </a:txBody>
                  <a:tcPr marL="7999" marR="7999" marT="7999" marB="0" anchor="ctr"/>
                </a:tc>
                <a:tc>
                  <a:txBody>
                    <a:bodyPr/>
                    <a:lstStyle/>
                    <a:p>
                      <a:pPr algn="ctr" rtl="0" fontAlgn="ctr"/>
                      <a:r>
                        <a:rPr lang="en-CN" sz="1200" u="none" strike="noStrike">
                          <a:effectLst/>
                        </a:rPr>
                        <a:t>79</a:t>
                      </a:r>
                      <a:endParaRPr lang="en-CN" sz="1200" b="0" i="0" u="none" strike="noStrike">
                        <a:solidFill>
                          <a:srgbClr val="000000"/>
                        </a:solidFill>
                        <a:effectLst/>
                        <a:latin typeface="Gill Sans MT" panose="020B0502020104020203" pitchFamily="34" charset="77"/>
                      </a:endParaRPr>
                    </a:p>
                  </a:txBody>
                  <a:tcPr marL="7999" marR="7999" marT="7999" marB="0" anchor="ctr"/>
                </a:tc>
                <a:extLst>
                  <a:ext uri="{0D108BD9-81ED-4DB2-BD59-A6C34878D82A}">
                    <a16:rowId xmlns:a16="http://schemas.microsoft.com/office/drawing/2014/main" val="2420210235"/>
                  </a:ext>
                </a:extLst>
              </a:tr>
              <a:tr h="543917">
                <a:tc>
                  <a:txBody>
                    <a:bodyPr/>
                    <a:lstStyle/>
                    <a:p>
                      <a:pPr algn="ctr" rtl="0" fontAlgn="ctr"/>
                      <a:r>
                        <a:rPr lang="zh-CN" altLang="en-US" sz="1200" u="none" strike="noStrike">
                          <a:effectLst/>
                        </a:rPr>
                        <a:t>女，</a:t>
                      </a:r>
                      <a:r>
                        <a:rPr lang="en-US" altLang="zh-CN" sz="1200" u="none" strike="noStrike">
                          <a:effectLst/>
                        </a:rPr>
                        <a:t>21</a:t>
                      </a:r>
                      <a:r>
                        <a:rPr lang="zh-CN" altLang="en-US" sz="1200" u="none" strike="noStrike">
                          <a:effectLst/>
                        </a:rPr>
                        <a:t>岁，用过</a:t>
                      </a:r>
                      <a:r>
                        <a:rPr lang="en-US" sz="1200" u="none" strike="noStrike">
                          <a:effectLst/>
                        </a:rPr>
                        <a:t>VR，</a:t>
                      </a:r>
                      <a:r>
                        <a:rPr lang="zh-CN" altLang="en-US" sz="1200" u="none" strike="noStrike">
                          <a:effectLst/>
                        </a:rPr>
                        <a:t>无法单眼眨眼</a:t>
                      </a:r>
                      <a:endParaRPr lang="zh-CN" altLang="en-US"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zh-CN" altLang="en-US" sz="1200" u="none" strike="noStrike">
                          <a:effectLst/>
                        </a:rPr>
                        <a:t>多伦多大学计算机学院</a:t>
                      </a:r>
                      <a:endParaRPr lang="zh-CN" altLang="en-US"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1</a:t>
                      </a:r>
                      <a:endParaRPr lang="en-CN" sz="1200" b="0" i="0" u="none" strike="noStrike">
                        <a:solidFill>
                          <a:srgbClr val="000000"/>
                        </a:solidFill>
                        <a:effectLst/>
                        <a:latin typeface="Arial" panose="020B0604020202020204" pitchFamily="34" charset="0"/>
                      </a:endParaRPr>
                    </a:p>
                  </a:txBody>
                  <a:tcPr marL="7999" marR="7999" marT="7999" marB="0" anchor="ctr"/>
                </a:tc>
                <a:tc>
                  <a:txBody>
                    <a:bodyPr/>
                    <a:lstStyle/>
                    <a:p>
                      <a:pPr algn="ctr" rtl="0" fontAlgn="ctr"/>
                      <a:r>
                        <a:rPr lang="en-CN" sz="1200" u="none" strike="noStrike">
                          <a:effectLst/>
                        </a:rPr>
                        <a:t>82</a:t>
                      </a:r>
                      <a:endParaRPr lang="en-CN" sz="1200" b="0" i="0" u="none" strike="noStrike">
                        <a:solidFill>
                          <a:srgbClr val="000000"/>
                        </a:solidFill>
                        <a:effectLst/>
                        <a:latin typeface="Gill Sans MT" panose="020B0502020104020203" pitchFamily="34" charset="77"/>
                      </a:endParaRPr>
                    </a:p>
                  </a:txBody>
                  <a:tcPr marL="7999" marR="7999" marT="7999" marB="0" anchor="ctr"/>
                </a:tc>
                <a:tc>
                  <a:txBody>
                    <a:bodyPr/>
                    <a:lstStyle/>
                    <a:p>
                      <a:pPr algn="ctr" rtl="0" fontAlgn="ctr"/>
                      <a:r>
                        <a:rPr lang="en-CN" sz="1200" u="none" strike="noStrike" dirty="0">
                          <a:effectLst/>
                        </a:rPr>
                        <a:t>86</a:t>
                      </a:r>
                      <a:endParaRPr lang="en-CN" sz="1200" b="0" i="0" u="none" strike="noStrike" dirty="0">
                        <a:solidFill>
                          <a:srgbClr val="000000"/>
                        </a:solidFill>
                        <a:effectLst/>
                        <a:latin typeface="Gill Sans MT" panose="020B0502020104020203" pitchFamily="34" charset="77"/>
                      </a:endParaRPr>
                    </a:p>
                  </a:txBody>
                  <a:tcPr marL="7999" marR="7999" marT="7999" marB="0" anchor="ctr"/>
                </a:tc>
                <a:extLst>
                  <a:ext uri="{0D108BD9-81ED-4DB2-BD59-A6C34878D82A}">
                    <a16:rowId xmlns:a16="http://schemas.microsoft.com/office/drawing/2014/main" val="176496374"/>
                  </a:ext>
                </a:extLst>
              </a:tr>
            </a:tbl>
          </a:graphicData>
        </a:graphic>
      </p:graphicFrame>
      <p:sp>
        <p:nvSpPr>
          <p:cNvPr id="7" name="TextBox 6">
            <a:extLst>
              <a:ext uri="{FF2B5EF4-FFF2-40B4-BE49-F238E27FC236}">
                <a16:creationId xmlns:a16="http://schemas.microsoft.com/office/drawing/2014/main" id="{E623DEAE-88CA-D4FE-C18C-0A8329EAB2B4}"/>
              </a:ext>
            </a:extLst>
          </p:cNvPr>
          <p:cNvSpPr txBox="1"/>
          <p:nvPr/>
        </p:nvSpPr>
        <p:spPr>
          <a:xfrm>
            <a:off x="8112224" y="1251005"/>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21A3B89A-CEC2-AED1-C7E5-C1B906E9D284}"/>
                  </a:ext>
                </a:extLst>
              </p:cNvPr>
              <p:cNvSpPr txBox="1"/>
              <p:nvPr/>
            </p:nvSpPr>
            <p:spPr>
              <a:xfrm>
                <a:off x="8976320" y="2936557"/>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m:t>𝑈</m:t>
                      </m:r>
                      <m:r>
                        <a:rPr lang="en-CN" sz="3200" i="1" smtClean="0"/>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m:t>𝑝</m:t>
                      </m:r>
                      <m:r>
                        <a:rPr lang="en-CN" sz="3200" i="1"/>
                        <m:t> &lt; 0.05 </m:t>
                      </m:r>
                    </m:oMath>
                  </m:oMathPara>
                </a14:m>
                <a:endParaRPr lang="en-CN" sz="2400" dirty="0"/>
              </a:p>
            </p:txBody>
          </p:sp>
        </mc:Choice>
        <mc:Fallback>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976320" y="2936557"/>
                <a:ext cx="2232248" cy="984885"/>
              </a:xfrm>
              <a:prstGeom prst="rect">
                <a:avLst/>
              </a:prstGeom>
              <a:blipFill>
                <a:blip r:embed="rId3"/>
                <a:stretch>
                  <a:fillRect t="-3846" b="-2051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8498371" y="4293096"/>
            <a:ext cx="2880320" cy="400110"/>
          </a:xfrm>
          <a:prstGeom prst="rect">
            <a:avLst/>
          </a:prstGeom>
          <a:noFill/>
        </p:spPr>
        <p:txBody>
          <a:bodyPr wrap="square">
            <a:spAutoFit/>
          </a:bodyPr>
          <a:lstStyle/>
          <a:p>
            <a:pPr algn="ctr"/>
            <a:r>
              <a:rPr lang="en-CN" sz="2000" b="1" dirty="0">
                <a:latin typeface="Yuanti TC" panose="02010600040101010101" pitchFamily="2" charset="-120"/>
                <a:ea typeface="Yuanti TC" panose="02010600040101010101" pitchFamily="2" charset="-120"/>
              </a:rPr>
              <a:t>差异显著</a:t>
            </a:r>
            <a:r>
              <a:rPr lang="zh-CN" altLang="en-US" sz="2000" b="1" dirty="0">
                <a:latin typeface="Yuanti TC" panose="02010600040101010101" pitchFamily="2" charset="-120"/>
                <a:ea typeface="Yuanti TC" panose="02010600040101010101" pitchFamily="2" charset="-120"/>
              </a:rPr>
              <a:t>，采用优化</a:t>
            </a:r>
            <a:endParaRPr lang="en-CN" sz="20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465452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Rectangle 56">
            <a:extLst>
              <a:ext uri="{FF2B5EF4-FFF2-40B4-BE49-F238E27FC236}">
                <a16:creationId xmlns:a16="http://schemas.microsoft.com/office/drawing/2014/main" id="{1A6AD13C-F231-A611-135F-61FC9523278F}"/>
              </a:ext>
            </a:extLst>
          </p:cNvPr>
          <p:cNvSpPr/>
          <p:nvPr/>
        </p:nvSpPr>
        <p:spPr bwMode="auto">
          <a:xfrm>
            <a:off x="321734" y="3884821"/>
            <a:ext cx="11501967" cy="2856548"/>
          </a:xfrm>
          <a:prstGeom prst="rect">
            <a:avLst/>
          </a:prstGeom>
          <a:solidFill>
            <a:schemeClr val="accent3">
              <a:lumMod val="75000"/>
              <a:alpha val="18555"/>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56" name="Rectangle 55">
            <a:extLst>
              <a:ext uri="{FF2B5EF4-FFF2-40B4-BE49-F238E27FC236}">
                <a16:creationId xmlns:a16="http://schemas.microsoft.com/office/drawing/2014/main" id="{27B90EAD-8B6C-8AE4-FFB2-D37507866556}"/>
              </a:ext>
            </a:extLst>
          </p:cNvPr>
          <p:cNvSpPr/>
          <p:nvPr/>
        </p:nvSpPr>
        <p:spPr bwMode="auto">
          <a:xfrm>
            <a:off x="321735" y="764704"/>
            <a:ext cx="11501967" cy="3024336"/>
          </a:xfrm>
          <a:prstGeom prst="rect">
            <a:avLst/>
          </a:prstGeom>
          <a:solidFill>
            <a:schemeClr val="accent1">
              <a:lumMod val="40000"/>
              <a:lumOff val="60000"/>
              <a:alpha val="17008"/>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13" name="Group 12">
            <a:extLst>
              <a:ext uri="{FF2B5EF4-FFF2-40B4-BE49-F238E27FC236}">
                <a16:creationId xmlns:a16="http://schemas.microsoft.com/office/drawing/2014/main" id="{20E05193-CEEE-7961-47F0-D0D1203959D7}"/>
              </a:ext>
            </a:extLst>
          </p:cNvPr>
          <p:cNvGrpSpPr/>
          <p:nvPr/>
        </p:nvGrpSpPr>
        <p:grpSpPr>
          <a:xfrm>
            <a:off x="323390" y="908720"/>
            <a:ext cx="9906693" cy="1080000"/>
            <a:chOff x="923146" y="1558659"/>
            <a:chExt cx="9906693" cy="1080000"/>
          </a:xfrm>
        </p:grpSpPr>
        <p:grpSp>
          <p:nvGrpSpPr>
            <p:cNvPr id="8" name="Group 7">
              <a:extLst>
                <a:ext uri="{FF2B5EF4-FFF2-40B4-BE49-F238E27FC236}">
                  <a16:creationId xmlns:a16="http://schemas.microsoft.com/office/drawing/2014/main" id="{C44B017F-B872-58CD-9E99-B737154EF974}"/>
                </a:ext>
              </a:extLst>
            </p:cNvPr>
            <p:cNvGrpSpPr/>
            <p:nvPr/>
          </p:nvGrpSpPr>
          <p:grpSpPr>
            <a:xfrm>
              <a:off x="923146" y="1558659"/>
              <a:ext cx="3185804" cy="10800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4569176" y="1558659"/>
              <a:ext cx="2520000" cy="10800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227861" y="1913993"/>
                <a:ext cx="1107996"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7454769" y="1558659"/>
              <a:ext cx="3375070" cy="10800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对象操纵</a:t>
                </a:r>
              </a:p>
            </p:txBody>
          </p:sp>
        </p:grpSp>
      </p:grpSp>
      <p:grpSp>
        <p:nvGrpSpPr>
          <p:cNvPr id="17" name="Group 16">
            <a:extLst>
              <a:ext uri="{FF2B5EF4-FFF2-40B4-BE49-F238E27FC236}">
                <a16:creationId xmlns:a16="http://schemas.microsoft.com/office/drawing/2014/main" id="{638C2702-75D2-7201-DD6B-765C747B84CC}"/>
              </a:ext>
            </a:extLst>
          </p:cNvPr>
          <p:cNvGrpSpPr/>
          <p:nvPr/>
        </p:nvGrpSpPr>
        <p:grpSpPr>
          <a:xfrm>
            <a:off x="656292" y="4005064"/>
            <a:ext cx="9146257" cy="2605796"/>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rgbClr val="D6EAE6"/>
            </a:solidFill>
            <a:ln w="57150">
              <a:solidFill>
                <a:schemeClr val="accent6"/>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单物体操纵对接实验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）、可用行（</a:t>
              </a:r>
              <a:r>
                <a:rPr lang="en-US" altLang="zh-CN" sz="1200" b="1" dirty="0">
                  <a:solidFill>
                    <a:schemeClr val="bg1"/>
                  </a:solidFill>
                  <a:latin typeface="微软雅黑" panose="020B0503020204020204" charset="-122"/>
                  <a:ea typeface="微软雅黑" panose="020B0503020204020204" charset="-122"/>
                </a:rPr>
                <a:t>Usability</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656292" y="2191712"/>
            <a:ext cx="9146256" cy="1438509"/>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791619" y="2668494"/>
            <a:ext cx="2249347" cy="461665"/>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057707" y="3079466"/>
            <a:ext cx="6333601" cy="355761"/>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057707" y="2356991"/>
            <a:ext cx="3096343" cy="62669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6294966" y="2357870"/>
            <a:ext cx="3096343" cy="625451"/>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sp>
        <p:nvSpPr>
          <p:cNvPr id="61" name="TextBox 60">
            <a:extLst>
              <a:ext uri="{FF2B5EF4-FFF2-40B4-BE49-F238E27FC236}">
                <a16:creationId xmlns:a16="http://schemas.microsoft.com/office/drawing/2014/main" id="{AB2AB99B-1F9C-9CF5-8259-F103AD2440AC}"/>
              </a:ext>
            </a:extLst>
          </p:cNvPr>
          <p:cNvSpPr txBox="1"/>
          <p:nvPr/>
        </p:nvSpPr>
        <p:spPr>
          <a:xfrm>
            <a:off x="10466170" y="1153246"/>
            <a:ext cx="771109" cy="2234581"/>
          </a:xfrm>
          <a:prstGeom prst="rect">
            <a:avLst/>
          </a:prstGeom>
          <a:noFill/>
          <a:ln>
            <a:noFill/>
          </a:ln>
        </p:spPr>
        <p:txBody>
          <a:bodyPr vert="wordArtVert" wrap="square" rtlCol="0">
            <a:spAutoFit/>
          </a:bodyPr>
          <a:lstStyle/>
          <a:p>
            <a:pPr algn="ctr"/>
            <a:r>
              <a:rPr lang="en-CN" sz="2800" b="1" dirty="0">
                <a:solidFill>
                  <a:schemeClr val="bg1">
                    <a:lumMod val="50000"/>
                  </a:schemeClr>
                </a:solidFill>
                <a:latin typeface="Yuanti TC" panose="02010600040101010101" pitchFamily="2" charset="-120"/>
                <a:ea typeface="Yuanti TC" panose="02010600040101010101" pitchFamily="2" charset="-120"/>
              </a:rPr>
              <a:t>已完成</a:t>
            </a:r>
          </a:p>
        </p:txBody>
      </p:sp>
      <p:sp>
        <p:nvSpPr>
          <p:cNvPr id="63" name="TextBox 62">
            <a:extLst>
              <a:ext uri="{FF2B5EF4-FFF2-40B4-BE49-F238E27FC236}">
                <a16:creationId xmlns:a16="http://schemas.microsoft.com/office/drawing/2014/main" id="{A8BA4BAC-7C8A-2239-B793-87A0B7C7AC78}"/>
              </a:ext>
            </a:extLst>
          </p:cNvPr>
          <p:cNvSpPr txBox="1"/>
          <p:nvPr/>
        </p:nvSpPr>
        <p:spPr>
          <a:xfrm>
            <a:off x="10466170" y="4190670"/>
            <a:ext cx="771109" cy="2234581"/>
          </a:xfrm>
          <a:prstGeom prst="rect">
            <a:avLst/>
          </a:prstGeom>
          <a:noFill/>
          <a:ln>
            <a:noFill/>
          </a:ln>
        </p:spPr>
        <p:txBody>
          <a:bodyPr vert="wordArtVert" wrap="square" rtlCol="0">
            <a:spAutoFit/>
          </a:bodyPr>
          <a:lstStyle/>
          <a:p>
            <a:pPr algn="ctr"/>
            <a:r>
              <a:rPr lang="en-CN" sz="2800" b="1" dirty="0">
                <a:solidFill>
                  <a:schemeClr val="bg1">
                    <a:lumMod val="50000"/>
                  </a:schemeClr>
                </a:solidFill>
                <a:latin typeface="Yuanti TC" panose="02010600040101010101" pitchFamily="2" charset="-120"/>
                <a:ea typeface="Yuanti TC" panose="02010600040101010101" pitchFamily="2" charset="-120"/>
              </a:rPr>
              <a:t>待完成</a:t>
            </a:r>
          </a:p>
        </p:txBody>
      </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556792"/>
            <a:ext cx="8154037" cy="3439423"/>
          </a:xfrm>
          <a:prstGeom prst="rect">
            <a:avLst/>
          </a:prstGeom>
        </p:spPr>
      </p:pic>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FE519EB0-28A2-5E97-B2F3-E93E2D028F1B}"/>
                  </a:ext>
                </a:extLst>
              </p:cNvPr>
              <p:cNvSpPr txBox="1"/>
              <p:nvPr/>
            </p:nvSpPr>
            <p:spPr>
              <a:xfrm>
                <a:off x="1343472" y="5230941"/>
                <a:ext cx="4511876" cy="646331"/>
              </a:xfrm>
              <a:prstGeom prst="rect">
                <a:avLst/>
              </a:prstGeom>
              <a:solidFill>
                <a:schemeClr val="bg1"/>
              </a:solidFill>
            </p:spPr>
            <p:txBody>
              <a:bodyPr wrap="none" lIns="0" tIns="0" rIns="0" bIns="0" rtlCol="0" anchor="t">
                <a:spAutoFit/>
              </a:bodyPr>
              <a:lstStyle/>
              <a:p>
                <a14:m>
                  <m:oMathPara xmlns:m="http://schemas.openxmlformats.org/officeDocument/2006/math">
                    <m:oMathParaPr>
                      <m:jc m:val="centerGroup"/>
                    </m:oMathParaPr>
                    <m:oMath xmlns:m="http://schemas.openxmlformats.org/officeDocument/2006/math">
                      <m:r>
                        <a:rPr lang="en-US" sz="2400" i="1"/>
                        <m:t>𝑁</m:t>
                      </m:r>
                      <m:r>
                        <a:rPr lang="en-US" sz="2400" i="1"/>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5230941"/>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5085184"/>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Tree>
    <p:extLst>
      <p:ext uri="{BB962C8B-B14F-4D97-AF65-F5344CB8AC3E}">
        <p14:creationId xmlns:p14="http://schemas.microsoft.com/office/powerpoint/2010/main" val="1120248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：单物体操纵对接实验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551384" y="1934468"/>
            <a:ext cx="6570427" cy="3785652"/>
          </a:xfrm>
          <a:prstGeom prst="rect">
            <a:avLst/>
          </a:prstGeom>
          <a:noFill/>
        </p:spPr>
        <p:txBody>
          <a:bodyPr wrap="square" rtlCol="0">
            <a:spAutoFit/>
          </a:bodyPr>
          <a:lstStyle/>
          <a:p>
            <a:r>
              <a:rPr lang="zh-CN" altLang="en-US" sz="2400" dirty="0">
                <a:ea typeface="Yuanti SC" panose="02010600040101010101"/>
              </a:rPr>
              <a:t>以单物体位移的对接实验为基础，加入旋转和缩放的操纵以实验所有对象操纵动作。</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以目前最优的基于手的</a:t>
            </a:r>
            <a:r>
              <a:rPr lang="en-US" altLang="zh-CN" sz="2400" dirty="0">
                <a:ea typeface="Yuanti SC" panose="02010600040101010101"/>
              </a:rPr>
              <a:t>PRISM</a:t>
            </a:r>
            <a:r>
              <a:rPr lang="zh-CN" altLang="en-US" sz="2400" dirty="0">
                <a:ea typeface="Yuanti SC" panose="02010600040101010101"/>
              </a:rPr>
              <a:t>方法为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用户将分别以我们的基于头眼协同的方法和</a:t>
            </a:r>
            <a:r>
              <a:rPr lang="en-US" altLang="zh-CN" sz="2400" dirty="0">
                <a:ea typeface="Yuanti SC" panose="02010600040101010101"/>
              </a:rPr>
              <a:t>PRISM</a:t>
            </a:r>
            <a:r>
              <a:rPr lang="zh-CN" altLang="en-US" sz="2400" dirty="0">
                <a:ea typeface="Yuanti SC" panose="02010600040101010101"/>
              </a:rPr>
              <a:t>方法完成一次与用户实验</a:t>
            </a:r>
            <a:r>
              <a:rPr lang="en-US" altLang="zh-CN" sz="2400" dirty="0">
                <a:ea typeface="Yuanti SC" panose="02010600040101010101"/>
              </a:rPr>
              <a:t>1</a:t>
            </a:r>
            <a:r>
              <a:rPr lang="zh-CN" altLang="en-US" sz="2400" dirty="0">
                <a:ea typeface="Yuanti SC" panose="02010600040101010101"/>
              </a:rPr>
              <a:t>中相同的任务。</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在实验结束后，我们将以与用户实验</a:t>
            </a:r>
            <a:r>
              <a:rPr lang="en-US" altLang="zh-CN" sz="2400" dirty="0">
                <a:ea typeface="Yuanti SC" panose="02010600040101010101"/>
              </a:rPr>
              <a:t>1</a:t>
            </a:r>
            <a:r>
              <a:rPr lang="zh-CN" altLang="en-US" sz="2400" dirty="0">
                <a:ea typeface="Yuanti SC" panose="02010600040101010101"/>
              </a:rPr>
              <a:t>中同样的三个</a:t>
            </a:r>
            <a:r>
              <a:rPr lang="zh-CN" altLang="en-CN" sz="2400" dirty="0">
                <a:ea typeface="Yuanti SC" panose="02010600040101010101"/>
              </a:rPr>
              <a:t>主观度量</a:t>
            </a:r>
            <a:r>
              <a:rPr lang="zh-CN" altLang="en-US" sz="2400" dirty="0">
                <a:ea typeface="Yuanti SC" panose="02010600040101010101"/>
              </a:rPr>
              <a:t>和三个</a:t>
            </a:r>
            <a:r>
              <a:rPr lang="zh-CN" altLang="en-CN" sz="2400" dirty="0">
                <a:ea typeface="Yuanti SC" panose="02010600040101010101"/>
              </a:rPr>
              <a:t>客观度量</a:t>
            </a:r>
            <a:r>
              <a:rPr lang="zh-CN" altLang="en-US" sz="2400" dirty="0">
                <a:ea typeface="Yuanti SC" panose="02010600040101010101"/>
              </a:rPr>
              <a:t>进行结果分析。</a:t>
            </a:r>
          </a:p>
        </p:txBody>
      </p:sp>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7499542" y="1997658"/>
            <a:ext cx="4324160" cy="2862684"/>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8021243" y="5132931"/>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Kim</a:t>
            </a:r>
            <a:r>
              <a:rPr lang="en-US" dirty="0">
                <a:effectLst/>
                <a:latin typeface="Times New Roman" panose="02020603050405020304" pitchFamily="18" charset="0"/>
                <a:ea typeface="SimSun" panose="02010600030101010101" pitchFamily="2" charset="-122"/>
              </a:rPr>
              <a:t>, </a:t>
            </a:r>
            <a:r>
              <a:rPr lang="en-US" altLang="zh-CN" dirty="0">
                <a:latin typeface="+mn-lt"/>
                <a:ea typeface="+mn-ea"/>
              </a:rPr>
              <a:t>3DUI</a:t>
            </a:r>
            <a:r>
              <a:rPr lang="en-US" dirty="0">
                <a:latin typeface="+mn-lt"/>
                <a:ea typeface="+mn-ea"/>
              </a:rPr>
              <a:t>,</a:t>
            </a:r>
            <a:r>
              <a:rPr lang="zh-CN" altLang="en-US" dirty="0">
                <a:latin typeface="+mn-lt"/>
                <a:ea typeface="+mn-ea"/>
              </a:rPr>
              <a:t> </a:t>
            </a:r>
            <a:r>
              <a:rPr lang="en-US" altLang="zh-CN" dirty="0">
                <a:latin typeface="+mn-lt"/>
                <a:ea typeface="+mn-ea"/>
              </a:rPr>
              <a:t>2017</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234394713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：单物体操纵对接实验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7" name="CoHE - CoHE - Windows, Mac, Linux - Unity 2021.3.16f1 Personal _DX11_ 2023-04-06 18-48-45_274F30CF-CC45-4365-B8EE-083A20B04988.mp4">
            <a:hlinkClick r:id="" action="ppaction://media"/>
            <a:extLst>
              <a:ext uri="{FF2B5EF4-FFF2-40B4-BE49-F238E27FC236}">
                <a16:creationId xmlns:a16="http://schemas.microsoft.com/office/drawing/2014/main" id="{155F09E7-A0A4-5298-FAD2-9929C24CBA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54511" y="1416683"/>
            <a:ext cx="6282978" cy="5224728"/>
          </a:xfrm>
          <a:prstGeom prst="rect">
            <a:avLst/>
          </a:prstGeom>
        </p:spPr>
      </p:pic>
    </p:spTree>
    <p:extLst>
      <p:ext uri="{BB962C8B-B14F-4D97-AF65-F5344CB8AC3E}">
        <p14:creationId xmlns:p14="http://schemas.microsoft.com/office/powerpoint/2010/main" val="260880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3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四、后续计划</a:t>
            </a:r>
          </a:p>
        </p:txBody>
      </p:sp>
    </p:spTree>
    <p:extLst>
      <p:ext uri="{BB962C8B-B14F-4D97-AF65-F5344CB8AC3E}">
        <p14:creationId xmlns:p14="http://schemas.microsoft.com/office/powerpoint/2010/main" val="284189694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四、研究计划</a:t>
            </a:r>
          </a:p>
        </p:txBody>
      </p:sp>
      <p:sp>
        <p:nvSpPr>
          <p:cNvPr id="4" name="内容占位符 1"/>
          <p:cNvSpPr>
            <a:spLocks noGrp="1"/>
          </p:cNvSpPr>
          <p:nvPr/>
        </p:nvSpPr>
        <p:spPr>
          <a:xfrm>
            <a:off x="336000" y="2348880"/>
            <a:ext cx="11520000" cy="2160240"/>
          </a:xfrm>
          <a:prstGeom prst="rect">
            <a:avLst/>
          </a:prstGeom>
          <a:solidFill>
            <a:schemeClr val="accent2">
              <a:lumMod val="20000"/>
              <a:lumOff val="80000"/>
            </a:schemeClr>
          </a:solidFill>
        </p:spPr>
        <p:txBody>
          <a:bodyPr lIns="360000" tIns="46800" rIns="360000" bIns="46800" anchor="ctr" anchorCtr="0"/>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2023.4 – 2023.5</a:t>
            </a:r>
            <a:r>
              <a:rPr lang="zh-CN" altLang="en-US" sz="2400" kern="100" dirty="0">
                <a:latin typeface="+mn-ea"/>
              </a:rPr>
              <a:t>：完成所有用户实验任务并且分析数据</a:t>
            </a:r>
            <a:endParaRPr lang="en-US" altLang="zh-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a:t>
            </a:r>
            <a:r>
              <a:rPr lang="en-US" altLang="zh-CN" sz="2400" kern="100" dirty="0">
                <a:latin typeface="+mn-ea"/>
              </a:rPr>
              <a:t>5</a:t>
            </a:r>
            <a:r>
              <a:rPr lang="en-US" sz="2400" kern="100" dirty="0">
                <a:latin typeface="+mn-ea"/>
              </a:rPr>
              <a:t> – 2023.</a:t>
            </a:r>
            <a:r>
              <a:rPr lang="en-US" altLang="zh-CN" sz="2400" kern="100" dirty="0">
                <a:latin typeface="+mn-ea"/>
              </a:rPr>
              <a:t>6</a:t>
            </a:r>
            <a:r>
              <a:rPr lang="zh-CN" altLang="en-US" sz="2400" kern="100" dirty="0">
                <a:latin typeface="+mn-ea"/>
              </a:rPr>
              <a:t>：论文撰写</a:t>
            </a:r>
            <a:endParaRPr lang="en-CN" sz="2400" kern="100" dirty="0">
              <a:latin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四、后续计划</a:t>
            </a:r>
          </a:p>
        </p:txBody>
      </p:sp>
    </p:spTree>
    <p:extLst>
      <p:ext uri="{BB962C8B-B14F-4D97-AF65-F5344CB8AC3E}">
        <p14:creationId xmlns:p14="http://schemas.microsoft.com/office/powerpoint/2010/main" val="2380447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系统有限状态机的更正</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5" name="Picture 4">
            <a:extLst>
              <a:ext uri="{FF2B5EF4-FFF2-40B4-BE49-F238E27FC236}">
                <a16:creationId xmlns:a16="http://schemas.microsoft.com/office/drawing/2014/main" id="{6E62A1B8-9FDB-2831-E710-5ED52BE9AD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83532" y="1484784"/>
            <a:ext cx="9109012" cy="5005354"/>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C6C9A70-E7DB-7BDB-D2E4-3D0A0EE38597}"/>
              </a:ext>
            </a:extLst>
          </p:cNvPr>
          <p:cNvPicPr>
            <a:picLocks noChangeAspect="1"/>
          </p:cNvPicPr>
          <p:nvPr/>
        </p:nvPicPr>
        <p:blipFill>
          <a:blip r:embed="rId3"/>
          <a:stretch>
            <a:fillRect/>
          </a:stretch>
        </p:blipFill>
        <p:spPr>
          <a:xfrm>
            <a:off x="1883532" y="1534381"/>
            <a:ext cx="7380820" cy="4645435"/>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系统有限状态机的更正</a:t>
            </a:r>
            <a:endParaRPr lang="en-US" altLang="zh-CN" dirty="0"/>
          </a:p>
        </p:txBody>
      </p:sp>
      <p:sp>
        <p:nvSpPr>
          <p:cNvPr id="3" name="标题 2"/>
          <p:cNvSpPr>
            <a:spLocks noGrp="1"/>
          </p:cNvSpPr>
          <p:nvPr>
            <p:ph type="title"/>
          </p:nvPr>
        </p:nvSpPr>
        <p:spPr/>
        <p:txBody>
          <a:bodyPr/>
          <a:lstStyle/>
          <a:p>
            <a:r>
              <a:rPr lang="zh-CN" altLang="en-US" dirty="0"/>
              <a:t>二、技术路线</a:t>
            </a:r>
          </a:p>
        </p:txBody>
      </p:sp>
    </p:spTree>
    <p:extLst>
      <p:ext uri="{BB962C8B-B14F-4D97-AF65-F5344CB8AC3E}">
        <p14:creationId xmlns:p14="http://schemas.microsoft.com/office/powerpoint/2010/main" val="5165596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pic>
        <p:nvPicPr>
          <p:cNvPr id="4" name="Picture 3">
            <a:extLst>
              <a:ext uri="{FF2B5EF4-FFF2-40B4-BE49-F238E27FC236}">
                <a16:creationId xmlns:a16="http://schemas.microsoft.com/office/drawing/2014/main" id="{D64125A0-1BE7-4B77-163B-70039FF9DEF7}"/>
              </a:ext>
            </a:extLst>
          </p:cNvPr>
          <p:cNvPicPr>
            <a:picLocks noChangeAspect="1"/>
          </p:cNvPicPr>
          <p:nvPr/>
        </p:nvPicPr>
        <p:blipFill>
          <a:blip r:embed="rId3"/>
          <a:stretch>
            <a:fillRect/>
          </a:stretch>
        </p:blipFill>
        <p:spPr>
          <a:xfrm>
            <a:off x="1776332" y="2725682"/>
            <a:ext cx="8639335" cy="1406635"/>
          </a:xfrm>
          <a:prstGeom prst="rect">
            <a:avLst/>
          </a:prstGeom>
        </p:spPr>
      </p:pic>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spTree>
    <p:extLst>
      <p:ext uri="{BB962C8B-B14F-4D97-AF65-F5344CB8AC3E}">
        <p14:creationId xmlns:p14="http://schemas.microsoft.com/office/powerpoint/2010/main" val="1068261076"/>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1687</TotalTime>
  <Words>2077</Words>
  <Application>Microsoft Macintosh PowerPoint</Application>
  <PresentationFormat>Widescreen</PresentationFormat>
  <Paragraphs>414</Paragraphs>
  <Slides>36</Slides>
  <Notes>33</Notes>
  <HiddenSlides>0</HiddenSlides>
  <MMClips>2</MMClips>
  <ScaleCrop>false</ScaleCrop>
  <HeadingPairs>
    <vt:vector size="6" baseType="variant">
      <vt:variant>
        <vt:lpstr>Fonts Used</vt:lpstr>
      </vt:variant>
      <vt:variant>
        <vt:i4>15</vt:i4>
      </vt:variant>
      <vt:variant>
        <vt:lpstr>Theme</vt:lpstr>
      </vt:variant>
      <vt:variant>
        <vt:i4>3</vt:i4>
      </vt:variant>
      <vt:variant>
        <vt:lpstr>Slide Titles</vt:lpstr>
      </vt:variant>
      <vt:variant>
        <vt:i4>36</vt:i4>
      </vt:variant>
    </vt:vector>
  </HeadingPairs>
  <TitlesOfParts>
    <vt:vector size="54" baseType="lpstr">
      <vt:lpstr>楷体</vt:lpstr>
      <vt:lpstr>Microsoft GothicNeo</vt:lpstr>
      <vt:lpstr>微软雅黑</vt:lpstr>
      <vt:lpstr>Microsoft YaHei UI</vt:lpstr>
      <vt:lpstr>黑体</vt:lpstr>
      <vt:lpstr>宋体</vt:lpstr>
      <vt:lpstr>华文行楷</vt:lpstr>
      <vt:lpstr>Yuanti TC</vt:lpstr>
      <vt:lpstr>Arial</vt:lpstr>
      <vt:lpstr>Calibri</vt:lpstr>
      <vt:lpstr>Cambria Math</vt:lpstr>
      <vt:lpstr>Courier New</vt:lpstr>
      <vt:lpstr>Gill Sans MT</vt:lpstr>
      <vt:lpstr>Open Sans</vt:lpstr>
      <vt:lpstr>Times New Roman</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四、研究计划</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2812</cp:revision>
  <cp:lastPrinted>2017-04-03T03:42:00Z</cp:lastPrinted>
  <dcterms:created xsi:type="dcterms:W3CDTF">2014-10-19T13:03:00Z</dcterms:created>
  <dcterms:modified xsi:type="dcterms:W3CDTF">2023-04-06T18:14:16Z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